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30" r:id="rId20"/>
    <p:sldId id="331" r:id="rId21"/>
    <p:sldId id="332" r:id="rId22"/>
    <p:sldId id="333" r:id="rId23"/>
    <p:sldId id="334" r:id="rId24"/>
    <p:sldId id="335" r:id="rId25"/>
    <p:sldId id="317" r:id="rId26"/>
    <p:sldId id="318" r:id="rId27"/>
    <p:sldId id="319" r:id="rId28"/>
    <p:sldId id="336" r:id="rId29"/>
    <p:sldId id="337" r:id="rId30"/>
    <p:sldId id="338" r:id="rId31"/>
    <p:sldId id="339" r:id="rId32"/>
    <p:sldId id="341" r:id="rId33"/>
    <p:sldId id="342"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65" r:id="rId76"/>
    <p:sldId id="46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6260E-BB98-4C6A-BBD9-8B99D1120AA3}" type="datetimeFigureOut">
              <a:rPr lang="en-US" smtClean="0"/>
              <a:pPr/>
              <a:t>6/25/2026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C486A-3A8D-4AB8-B9FB-43E61AF251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B330BDBF-AE35-408B-97FA-373CD3CB069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a:noFill/>
        </p:spPr>
        <p:txBody>
          <a:bodyPr/>
          <a:lstStyle/>
          <a:p>
            <a:fld id="{0F822BC4-36D6-430B-BF7D-C73DDAB1941F}"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p>
        </p:txBody>
      </p:sp>
      <p:sp>
        <p:nvSpPr>
          <p:cNvPr id="124932" name="Slide Number Placeholder 3"/>
          <p:cNvSpPr>
            <a:spLocks noGrp="1"/>
          </p:cNvSpPr>
          <p:nvPr>
            <p:ph type="sldNum" sz="quarter" idx="5"/>
          </p:nvPr>
        </p:nvSpPr>
        <p:spPr>
          <a:noFill/>
        </p:spPr>
        <p:txBody>
          <a:bodyPr/>
          <a:lstStyle/>
          <a:p>
            <a:fld id="{B8790067-2F54-46BA-B182-B608EE655B56}"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mtClean="0"/>
          </a:p>
        </p:txBody>
      </p:sp>
      <p:sp>
        <p:nvSpPr>
          <p:cNvPr id="125956" name="Slide Number Placeholder 3"/>
          <p:cNvSpPr>
            <a:spLocks noGrp="1"/>
          </p:cNvSpPr>
          <p:nvPr>
            <p:ph type="sldNum" sz="quarter" idx="5"/>
          </p:nvPr>
        </p:nvSpPr>
        <p:spPr>
          <a:noFill/>
        </p:spPr>
        <p:txBody>
          <a:bodyPr/>
          <a:lstStyle/>
          <a:p>
            <a:fld id="{C0D4BBF8-D1EF-4B56-9ACD-2D422A852DF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smtClean="0"/>
          </a:p>
        </p:txBody>
      </p:sp>
      <p:sp>
        <p:nvSpPr>
          <p:cNvPr id="126980" name="Slide Number Placeholder 3"/>
          <p:cNvSpPr>
            <a:spLocks noGrp="1"/>
          </p:cNvSpPr>
          <p:nvPr>
            <p:ph type="sldNum" sz="quarter" idx="5"/>
          </p:nvPr>
        </p:nvSpPr>
        <p:spPr>
          <a:noFill/>
        </p:spPr>
        <p:txBody>
          <a:bodyPr/>
          <a:lstStyle/>
          <a:p>
            <a:fld id="{5C47ED59-D0AA-43D5-BC41-BB79DAA19B4F}"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9945A4D9-47CC-4451-BF95-1CB481AC142B}"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p>
        </p:txBody>
      </p:sp>
      <p:sp>
        <p:nvSpPr>
          <p:cNvPr id="129028" name="Slide Number Placeholder 3"/>
          <p:cNvSpPr>
            <a:spLocks noGrp="1"/>
          </p:cNvSpPr>
          <p:nvPr>
            <p:ph type="sldNum" sz="quarter" idx="5"/>
          </p:nvPr>
        </p:nvSpPr>
        <p:spPr>
          <a:noFill/>
        </p:spPr>
        <p:txBody>
          <a:bodyPr/>
          <a:lstStyle/>
          <a:p>
            <a:fld id="{BDF5A101-A9D2-4F14-89BE-995F69A657F3}"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p>
        </p:txBody>
      </p:sp>
      <p:sp>
        <p:nvSpPr>
          <p:cNvPr id="130052" name="Slide Number Placeholder 3"/>
          <p:cNvSpPr>
            <a:spLocks noGrp="1"/>
          </p:cNvSpPr>
          <p:nvPr>
            <p:ph type="sldNum" sz="quarter" idx="5"/>
          </p:nvPr>
        </p:nvSpPr>
        <p:spPr>
          <a:noFill/>
        </p:spPr>
        <p:txBody>
          <a:bodyPr/>
          <a:lstStyle/>
          <a:p>
            <a:fld id="{5B671527-D47B-441C-BBF5-5E571DBE890E}"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1EDDF727-A4D9-4F9A-9719-A32A04D5BA81}"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B76D0F32-F919-4B7A-987E-4A87C3E6803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2E3FA64C-94B4-44AC-8A0A-217163E53136}" type="slidenum">
              <a:rPr lang="en-US"/>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a:noFill/>
        </p:spPr>
        <p:txBody>
          <a:bodyPr/>
          <a:lstStyle/>
          <a:p>
            <a:fld id="{A6F2EBF2-107F-48F7-A54E-468C34DD813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smtClean="0"/>
          </a:p>
        </p:txBody>
      </p:sp>
      <p:sp>
        <p:nvSpPr>
          <p:cNvPr id="134148" name="Slide Number Placeholder 3"/>
          <p:cNvSpPr>
            <a:spLocks noGrp="1"/>
          </p:cNvSpPr>
          <p:nvPr>
            <p:ph type="sldNum" sz="quarter" idx="5"/>
          </p:nvPr>
        </p:nvSpPr>
        <p:spPr>
          <a:noFill/>
        </p:spPr>
        <p:txBody>
          <a:bodyPr/>
          <a:lstStyle/>
          <a:p>
            <a:fld id="{7E2EF03D-DD1E-4DCC-9EF9-ED38BE49DFE1}" type="slidenum">
              <a:rPr lang="en-US"/>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251EEDDB-8DA1-4916-AD5B-81A4199458C3}" type="slidenum">
              <a:rPr lang="en-US"/>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1E23110-2169-4CDD-B09B-08A5CA0AB31D}" type="slidenum">
              <a:rPr lang="en-US" smtClean="0"/>
              <a:pPr/>
              <a:t>28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multinucleated syncytium </a:t>
            </a:r>
            <a:r>
              <a:rPr lang="en-US" dirty="0"/>
              <a:t>result from multiple cell fusions of </a:t>
            </a:r>
            <a:r>
              <a:rPr lang="en-US" dirty="0" err="1"/>
              <a:t>uninuclear</a:t>
            </a:r>
            <a:r>
              <a:rPr lang="en-US" dirty="0"/>
              <a:t> cells.</a:t>
            </a:r>
            <a:endParaRPr lang="en-GB" dirty="0"/>
          </a:p>
        </p:txBody>
      </p:sp>
      <p:sp>
        <p:nvSpPr>
          <p:cNvPr id="4" name="Slide Number Placeholder 3"/>
          <p:cNvSpPr>
            <a:spLocks noGrp="1"/>
          </p:cNvSpPr>
          <p:nvPr>
            <p:ph type="sldNum" sz="quarter" idx="10"/>
          </p:nvPr>
        </p:nvSpPr>
        <p:spPr/>
        <p:txBody>
          <a:bodyPr/>
          <a:lstStyle/>
          <a:p>
            <a:fld id="{F1AEE670-B69E-4B64-B418-3D107527D232}" type="slidenum">
              <a:rPr lang="en-GB" smtClean="0"/>
              <a:pPr/>
              <a:t>64</a:t>
            </a:fld>
            <a:endParaRPr lang="en-GB"/>
          </a:p>
        </p:txBody>
      </p:sp>
    </p:spTree>
    <p:extLst>
      <p:ext uri="{BB962C8B-B14F-4D97-AF65-F5344CB8AC3E}">
        <p14:creationId xmlns:p14="http://schemas.microsoft.com/office/powerpoint/2010/main" xmlns="" val="396876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2CF4F5D7-EA02-4123-90A3-ED8A2C15DF4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7F014C87-EE59-4A6B-BA56-F73F696CE134}"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CFE408EC-45F7-42E0-A636-176F5A5D1337}"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1508493C-F5C9-4725-BF0D-F06F11951F4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19E6854C-B0A8-41E7-8ED5-E90B6E6A834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smtClean="0"/>
          </a:p>
        </p:txBody>
      </p:sp>
      <p:sp>
        <p:nvSpPr>
          <p:cNvPr id="121860" name="Slide Number Placeholder 3"/>
          <p:cNvSpPr>
            <a:spLocks noGrp="1"/>
          </p:cNvSpPr>
          <p:nvPr>
            <p:ph type="sldNum" sz="quarter" idx="5"/>
          </p:nvPr>
        </p:nvSpPr>
        <p:spPr>
          <a:noFill/>
        </p:spPr>
        <p:txBody>
          <a:bodyPr/>
          <a:lstStyle/>
          <a:p>
            <a:fld id="{0138167F-46B9-49FB-8376-4B0E5BF260E7}"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p>
        </p:txBody>
      </p:sp>
      <p:sp>
        <p:nvSpPr>
          <p:cNvPr id="122884" name="Slide Number Placeholder 3"/>
          <p:cNvSpPr>
            <a:spLocks noGrp="1"/>
          </p:cNvSpPr>
          <p:nvPr>
            <p:ph type="sldNum" sz="quarter" idx="5"/>
          </p:nvPr>
        </p:nvSpPr>
        <p:spPr>
          <a:noFill/>
        </p:spPr>
        <p:txBody>
          <a:bodyPr/>
          <a:lstStyle/>
          <a:p>
            <a:fld id="{AFC1714A-FD3C-4453-B0FC-8F76BD86AB3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685800"/>
            <a:ext cx="35433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00700" y="685800"/>
            <a:ext cx="3543300" cy="5867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8750E148-8368-4F74-8F1B-837BE85F3EFD}"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685800"/>
            <a:ext cx="35433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600700" y="685800"/>
            <a:ext cx="35433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00700" y="3695700"/>
            <a:ext cx="35433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8" name="Rectangle 6"/>
          <p:cNvSpPr>
            <a:spLocks noGrp="1" noChangeArrowheads="1"/>
          </p:cNvSpPr>
          <p:nvPr>
            <p:ph type="sldNum" sz="quarter" idx="12"/>
          </p:nvPr>
        </p:nvSpPr>
        <p:spPr>
          <a:ln/>
        </p:spPr>
        <p:txBody>
          <a:bodyPr/>
          <a:lstStyle>
            <a:lvl1pPr>
              <a:defRPr/>
            </a:lvl1pPr>
          </a:lstStyle>
          <a:p>
            <a:pPr>
              <a:defRPr/>
            </a:pPr>
            <a:fld id="{E27F489C-0C9A-457D-B409-EA1F04ED4FA6}"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0.gif"/><Relationship Id="rId4" Type="http://schemas.openxmlformats.org/officeDocument/2006/relationships/oleObject" Target="../embeddings/Microsoft_Office_Word_97_-_2003_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Word_97_-_2003_Document3.doc"/><Relationship Id="rId4" Type="http://schemas.openxmlformats.org/officeDocument/2006/relationships/oleObject" Target="../embeddings/Microsoft_Office_Word_97_-_2003_Document2.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4.doc"/></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1.bin"/><Relationship Id="rId4" Type="http://schemas.openxmlformats.org/officeDocument/2006/relationships/oleObject" Target="../embeddings/Microsoft_Office_Word_97_-_2003_Document5.doc"/></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oleObject" Target="../embeddings/Microsoft_Office_Word_97_-_2003_Document6.doc"/></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ldNum" sz="quarter" idx="12"/>
          </p:nvPr>
        </p:nvSpPr>
        <p:spPr>
          <a:noFill/>
        </p:spPr>
        <p:txBody>
          <a:bodyPr/>
          <a:lstStyle/>
          <a:p>
            <a:fld id="{0F1D4731-0302-4367-B965-0DD89F91B8ED}" type="slidenum">
              <a:rPr lang="en-US"/>
              <a:pPr/>
              <a:t>1</a:t>
            </a:fld>
            <a:endParaRPr lang="en-US"/>
          </a:p>
        </p:txBody>
      </p:sp>
      <p:sp>
        <p:nvSpPr>
          <p:cNvPr id="3075" name="Rectangle 2"/>
          <p:cNvSpPr>
            <a:spLocks noGrp="1" noChangeArrowheads="1"/>
          </p:cNvSpPr>
          <p:nvPr>
            <p:ph type="ctrTitle"/>
          </p:nvPr>
        </p:nvSpPr>
        <p:spPr>
          <a:xfrm>
            <a:off x="0" y="1676400"/>
            <a:ext cx="9144000" cy="2438400"/>
          </a:xfrm>
        </p:spPr>
        <p:txBody>
          <a:bodyPr>
            <a:normAutofit fontScale="90000"/>
          </a:bodyPr>
          <a:lstStyle/>
          <a:p>
            <a:pPr eaLnBrk="1" hangingPunct="1"/>
            <a:r>
              <a:rPr lang="en-US" sz="8000" b="1" i="1" dirty="0" smtClean="0">
                <a:solidFill>
                  <a:srgbClr val="FF0000"/>
                </a:solidFill>
                <a:latin typeface="Times New Roman" pitchFamily="18" charset="0"/>
                <a:cs typeface="Times New Roman" pitchFamily="18" charset="0"/>
              </a:rPr>
              <a:t>Replication of Viruses</a:t>
            </a:r>
            <a:br>
              <a:rPr lang="en-US" sz="8000" b="1" i="1" dirty="0" smtClean="0">
                <a:solidFill>
                  <a:srgbClr val="FF0000"/>
                </a:solidFill>
                <a:latin typeface="Times New Roman" pitchFamily="18" charset="0"/>
                <a:cs typeface="Times New Roman" pitchFamily="18" charset="0"/>
              </a:rPr>
            </a:br>
            <a:r>
              <a:rPr lang="en-US" sz="8000" b="1" i="1" dirty="0" smtClean="0">
                <a:solidFill>
                  <a:srgbClr val="FF0000"/>
                </a:solidFill>
                <a:latin typeface="Times New Roman" pitchFamily="18" charset="0"/>
                <a:cs typeface="Times New Roman" pitchFamily="18" charset="0"/>
              </a:rPr>
              <a:t/>
            </a:r>
            <a:br>
              <a:rPr lang="en-US" sz="8000" b="1" i="1" dirty="0" smtClean="0">
                <a:solidFill>
                  <a:srgbClr val="FF0000"/>
                </a:solidFill>
                <a:latin typeface="Times New Roman" pitchFamily="18" charset="0"/>
                <a:cs typeface="Times New Roman" pitchFamily="18" charset="0"/>
              </a:rPr>
            </a:br>
            <a:r>
              <a:rPr lang="en-US" sz="8000" b="1" i="1" dirty="0" smtClean="0">
                <a:solidFill>
                  <a:srgbClr val="FF0000"/>
                </a:solidFill>
                <a:latin typeface="Times New Roman" pitchFamily="18" charset="0"/>
                <a:cs typeface="Times New Roman" pitchFamily="18" charset="0"/>
              </a:rPr>
              <a:t/>
            </a:r>
            <a:br>
              <a:rPr lang="en-US" sz="8000" b="1" i="1" dirty="0" smtClean="0">
                <a:solidFill>
                  <a:srgbClr val="FF0000"/>
                </a:solidFill>
                <a:latin typeface="Times New Roman" pitchFamily="18" charset="0"/>
                <a:cs typeface="Times New Roman" pitchFamily="18" charset="0"/>
              </a:rPr>
            </a:br>
            <a:r>
              <a:rPr lang="en-US" sz="8000" b="1" i="1" dirty="0" smtClean="0">
                <a:solidFill>
                  <a:srgbClr val="FF0000"/>
                </a:solidFill>
                <a:latin typeface="Times New Roman" pitchFamily="18" charset="0"/>
                <a:cs typeface="Times New Roman" pitchFamily="18" charset="0"/>
              </a:rPr>
              <a:t>Dr</a:t>
            </a:r>
            <a:r>
              <a:rPr lang="en-US" sz="8000" b="1" i="1" dirty="0" smtClean="0">
                <a:solidFill>
                  <a:srgbClr val="FF0000"/>
                </a:solidFill>
                <a:latin typeface="Times New Roman" pitchFamily="18" charset="0"/>
                <a:cs typeface="Times New Roman" pitchFamily="18" charset="0"/>
              </a:rPr>
              <a:t>. </a:t>
            </a:r>
            <a:r>
              <a:rPr lang="en-US" sz="8000" b="1" i="1" dirty="0" err="1" smtClean="0">
                <a:solidFill>
                  <a:srgbClr val="FF0000"/>
                </a:solidFill>
                <a:latin typeface="Times New Roman" pitchFamily="18" charset="0"/>
                <a:cs typeface="Times New Roman" pitchFamily="18" charset="0"/>
              </a:rPr>
              <a:t>S</a:t>
            </a:r>
            <a:r>
              <a:rPr lang="en-US" sz="8000" b="1" i="1" dirty="0" err="1" smtClean="0">
                <a:solidFill>
                  <a:srgbClr val="FF0000"/>
                </a:solidFill>
                <a:latin typeface="Times New Roman" pitchFamily="18" charset="0"/>
                <a:cs typeface="Times New Roman" pitchFamily="18" charset="0"/>
              </a:rPr>
              <a:t>onal</a:t>
            </a:r>
            <a:r>
              <a:rPr lang="en-US" sz="8000" b="1" i="1" dirty="0" smtClean="0">
                <a:solidFill>
                  <a:srgbClr val="FF0000"/>
                </a:solidFill>
                <a:latin typeface="Times New Roman" pitchFamily="18" charset="0"/>
                <a:cs typeface="Times New Roman" pitchFamily="18" charset="0"/>
              </a:rPr>
              <a:t> </a:t>
            </a:r>
            <a:r>
              <a:rPr lang="en-US" sz="8000" b="1" i="1" dirty="0" err="1" smtClean="0">
                <a:solidFill>
                  <a:srgbClr val="FF0000"/>
                </a:solidFill>
                <a:latin typeface="Times New Roman" pitchFamily="18" charset="0"/>
                <a:cs typeface="Times New Roman" pitchFamily="18" charset="0"/>
              </a:rPr>
              <a:t>M</a:t>
            </a:r>
            <a:r>
              <a:rPr lang="en-US" sz="8000" b="1" i="1" dirty="0" err="1" smtClean="0">
                <a:solidFill>
                  <a:srgbClr val="FF0000"/>
                </a:solidFill>
                <a:latin typeface="Times New Roman" pitchFamily="18" charset="0"/>
                <a:cs typeface="Times New Roman" pitchFamily="18" charset="0"/>
              </a:rPr>
              <a:t>ishra</a:t>
            </a:r>
            <a:endParaRPr lang="en-US" sz="8000" b="1" i="1" dirty="0" smtClean="0">
              <a:solidFill>
                <a:srgbClr val="FF0000"/>
              </a:solidFill>
              <a:latin typeface="Times New Roman" pitchFamily="18" charset="0"/>
              <a:cs typeface="Times New Roman" pitchFamily="18" charset="0"/>
            </a:endParaRPr>
          </a:p>
        </p:txBody>
      </p:sp>
      <p:sp>
        <p:nvSpPr>
          <p:cNvPr id="3076" name="Footer Placeholder 5"/>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7"/>
          <p:cNvSpPr>
            <a:spLocks noGrp="1"/>
          </p:cNvSpPr>
          <p:nvPr>
            <p:ph type="sldNum" sz="quarter" idx="12"/>
          </p:nvPr>
        </p:nvSpPr>
        <p:spPr>
          <a:noFill/>
        </p:spPr>
        <p:txBody>
          <a:bodyPr/>
          <a:lstStyle/>
          <a:p>
            <a:fld id="{F38D5E3E-B8C2-4008-8E39-2DF73C1EFE58}" type="slidenum">
              <a:rPr lang="en-US"/>
              <a:pPr/>
              <a:t>10</a:t>
            </a:fld>
            <a:endParaRPr lang="en-US"/>
          </a:p>
        </p:txBody>
      </p:sp>
      <p:sp>
        <p:nvSpPr>
          <p:cNvPr id="188418" name="Rectangle 2"/>
          <p:cNvSpPr>
            <a:spLocks noGrp="1" noChangeArrowheads="1"/>
          </p:cNvSpPr>
          <p:nvPr>
            <p:ph type="title"/>
          </p:nvPr>
        </p:nvSpPr>
        <p:spPr>
          <a:xfrm>
            <a:off x="609600" y="457200"/>
            <a:ext cx="80772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Lysogenic Cycle</a:t>
            </a:r>
          </a:p>
        </p:txBody>
      </p:sp>
      <p:sp>
        <p:nvSpPr>
          <p:cNvPr id="188419" name="Rectangle 3"/>
          <p:cNvSpPr>
            <a:spLocks noGrp="1" noChangeArrowheads="1"/>
          </p:cNvSpPr>
          <p:nvPr>
            <p:ph type="body" sz="half" idx="1"/>
          </p:nvPr>
        </p:nvSpPr>
        <p:spPr>
          <a:xfrm>
            <a:off x="304800" y="1447800"/>
            <a:ext cx="5029200" cy="5105400"/>
          </a:xfrm>
        </p:spPr>
        <p:txBody>
          <a:bodyPr/>
          <a:lstStyle/>
          <a:p>
            <a:pPr marL="0" indent="0" eaLnBrk="1" hangingPunct="1">
              <a:lnSpc>
                <a:spcPct val="90000"/>
              </a:lnSpc>
            </a:pPr>
            <a:r>
              <a:rPr lang="en-US" sz="3600" smtClean="0">
                <a:solidFill>
                  <a:srgbClr val="FFFF00"/>
                </a:solidFill>
                <a:latin typeface="Comic Sans MS" pitchFamily="66" charset="0"/>
              </a:rPr>
              <a:t>Phage DNA</a:t>
            </a:r>
            <a:r>
              <a:rPr lang="en-US" sz="3600" smtClean="0">
                <a:latin typeface="Comic Sans MS" pitchFamily="66" charset="0"/>
              </a:rPr>
              <a:t> injected into host cell </a:t>
            </a:r>
          </a:p>
          <a:p>
            <a:pPr marL="0" indent="0" eaLnBrk="1" hangingPunct="1">
              <a:lnSpc>
                <a:spcPct val="90000"/>
              </a:lnSpc>
            </a:pPr>
            <a:r>
              <a:rPr lang="en-US" sz="3600" smtClean="0">
                <a:latin typeface="Comic Sans MS" pitchFamily="66" charset="0"/>
              </a:rPr>
              <a:t>Viral DNA joins host DNA forming a </a:t>
            </a:r>
            <a:r>
              <a:rPr lang="en-US" sz="4000" smtClean="0">
                <a:solidFill>
                  <a:srgbClr val="FFFF00"/>
                </a:solidFill>
                <a:latin typeface="Comic Sans MS" pitchFamily="66" charset="0"/>
              </a:rPr>
              <a:t>prophage</a:t>
            </a:r>
          </a:p>
          <a:p>
            <a:pPr marL="0" indent="0" eaLnBrk="1" hangingPunct="1">
              <a:lnSpc>
                <a:spcPct val="90000"/>
              </a:lnSpc>
            </a:pPr>
            <a:r>
              <a:rPr lang="en-US" sz="3600" smtClean="0">
                <a:latin typeface="Comic Sans MS" pitchFamily="66" charset="0"/>
              </a:rPr>
              <a:t>When an </a:t>
            </a:r>
            <a:r>
              <a:rPr lang="en-US" sz="3600" smtClean="0">
                <a:solidFill>
                  <a:srgbClr val="FFFF00"/>
                </a:solidFill>
                <a:latin typeface="Comic Sans MS" pitchFamily="66" charset="0"/>
              </a:rPr>
              <a:t>activation signal</a:t>
            </a:r>
            <a:r>
              <a:rPr lang="en-US" sz="3600" smtClean="0">
                <a:latin typeface="Comic Sans MS" pitchFamily="66" charset="0"/>
              </a:rPr>
              <a:t> occurs, the phage DNA starts replicating</a:t>
            </a:r>
          </a:p>
        </p:txBody>
      </p:sp>
      <p:pic>
        <p:nvPicPr>
          <p:cNvPr id="56325" name="Picture 4" descr="lysogenic2"/>
          <p:cNvPicPr>
            <a:picLocks noGrp="1" noChangeAspect="1" noChangeArrowheads="1" noCrop="1"/>
          </p:cNvPicPr>
          <p:nvPr>
            <p:ph sz="quarter" idx="2"/>
          </p:nvPr>
        </p:nvPicPr>
        <p:blipFill>
          <a:blip r:embed="rId3"/>
          <a:srcRect/>
          <a:stretch>
            <a:fillRect/>
          </a:stretch>
        </p:blipFill>
        <p:spPr>
          <a:xfrm>
            <a:off x="5521325" y="2057400"/>
            <a:ext cx="3398838" cy="3810000"/>
          </a:xfrm>
          <a:noFill/>
        </p:spPr>
      </p:pic>
      <p:sp>
        <p:nvSpPr>
          <p:cNvPr id="56326"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box(in)">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box(in)">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box(in)">
                                      <p:cBhvr>
                                        <p:cTn id="17" dur="500"/>
                                        <p:tgtEl>
                                          <p:spTgt spid="188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7"/>
          <p:cNvSpPr>
            <a:spLocks noGrp="1"/>
          </p:cNvSpPr>
          <p:nvPr>
            <p:ph type="sldNum" sz="quarter" idx="12"/>
          </p:nvPr>
        </p:nvSpPr>
        <p:spPr>
          <a:noFill/>
        </p:spPr>
        <p:txBody>
          <a:bodyPr/>
          <a:lstStyle/>
          <a:p>
            <a:fld id="{83B662F9-1401-40B6-A637-957859A7E9C0}" type="slidenum">
              <a:rPr lang="en-US"/>
              <a:pPr/>
              <a:t>11</a:t>
            </a:fld>
            <a:endParaRPr lang="en-US"/>
          </a:p>
        </p:txBody>
      </p:sp>
      <p:sp>
        <p:nvSpPr>
          <p:cNvPr id="189442" name="Rectangle 2"/>
          <p:cNvSpPr>
            <a:spLocks noGrp="1" noChangeArrowheads="1"/>
          </p:cNvSpPr>
          <p:nvPr>
            <p:ph type="title"/>
          </p:nvPr>
        </p:nvSpPr>
        <p:spPr>
          <a:xfrm>
            <a:off x="609600" y="457200"/>
            <a:ext cx="80772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Lysogenic Cycle</a:t>
            </a:r>
          </a:p>
        </p:txBody>
      </p:sp>
      <p:sp>
        <p:nvSpPr>
          <p:cNvPr id="189443" name="Rectangle 3"/>
          <p:cNvSpPr>
            <a:spLocks noGrp="1" noChangeArrowheads="1"/>
          </p:cNvSpPr>
          <p:nvPr>
            <p:ph type="body" sz="half" idx="1"/>
          </p:nvPr>
        </p:nvSpPr>
        <p:spPr>
          <a:xfrm>
            <a:off x="304800" y="1600200"/>
            <a:ext cx="5029200" cy="4953000"/>
          </a:xfrm>
        </p:spPr>
        <p:txBody>
          <a:bodyPr/>
          <a:lstStyle/>
          <a:p>
            <a:pPr marL="0" indent="0" eaLnBrk="1" hangingPunct="1"/>
            <a:r>
              <a:rPr lang="en-US" sz="3200" smtClean="0">
                <a:latin typeface="Comic Sans MS" pitchFamily="66" charset="0"/>
              </a:rPr>
              <a:t>Viral DNA (part of prophage) may stay </a:t>
            </a:r>
            <a:r>
              <a:rPr lang="en-US" sz="3200" smtClean="0">
                <a:solidFill>
                  <a:srgbClr val="FFFF00"/>
                </a:solidFill>
                <a:latin typeface="Comic Sans MS" pitchFamily="66" charset="0"/>
              </a:rPr>
              <a:t>inactive</a:t>
            </a:r>
            <a:r>
              <a:rPr lang="en-US" sz="3200" smtClean="0">
                <a:latin typeface="Comic Sans MS" pitchFamily="66" charset="0"/>
              </a:rPr>
              <a:t> in host cell for long periods of time</a:t>
            </a:r>
          </a:p>
          <a:p>
            <a:pPr marL="0" indent="0" eaLnBrk="1" hangingPunct="1"/>
            <a:r>
              <a:rPr lang="en-US" sz="3200" smtClean="0">
                <a:solidFill>
                  <a:srgbClr val="82003B"/>
                </a:solidFill>
                <a:latin typeface="Comic Sans MS" pitchFamily="66" charset="0"/>
              </a:rPr>
              <a:t>Replicated during each binary fission</a:t>
            </a:r>
          </a:p>
          <a:p>
            <a:pPr marL="0" indent="0" eaLnBrk="1" hangingPunct="1"/>
            <a:r>
              <a:rPr lang="en-US" sz="3200" smtClean="0">
                <a:latin typeface="Comic Sans MS" pitchFamily="66" charset="0"/>
              </a:rPr>
              <a:t>Over time, </a:t>
            </a:r>
            <a:r>
              <a:rPr lang="en-US" sz="3200" smtClean="0">
                <a:solidFill>
                  <a:srgbClr val="FFFF00"/>
                </a:solidFill>
                <a:latin typeface="Comic Sans MS" pitchFamily="66" charset="0"/>
              </a:rPr>
              <a:t>many cells form containing the prophages</a:t>
            </a:r>
          </a:p>
        </p:txBody>
      </p:sp>
      <p:pic>
        <p:nvPicPr>
          <p:cNvPr id="57349" name="Picture 4" descr="lysogenic2"/>
          <p:cNvPicPr>
            <a:picLocks noGrp="1" noChangeAspect="1" noChangeArrowheads="1" noCrop="1"/>
          </p:cNvPicPr>
          <p:nvPr>
            <p:ph sz="quarter" idx="2"/>
          </p:nvPr>
        </p:nvPicPr>
        <p:blipFill>
          <a:blip r:embed="rId3"/>
          <a:srcRect/>
          <a:stretch>
            <a:fillRect/>
          </a:stretch>
        </p:blipFill>
        <p:spPr>
          <a:xfrm>
            <a:off x="5521325" y="2057400"/>
            <a:ext cx="3398838" cy="3810000"/>
          </a:xfrm>
          <a:noFill/>
        </p:spPr>
      </p:pic>
      <p:sp>
        <p:nvSpPr>
          <p:cNvPr id="57350"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box(in)">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9443">
                                            <p:txEl>
                                              <p:pRg st="1" end="1"/>
                                            </p:txEl>
                                          </p:spTgt>
                                        </p:tgtEl>
                                        <p:attrNameLst>
                                          <p:attrName>style.visibility</p:attrName>
                                        </p:attrNameLst>
                                      </p:cBhvr>
                                      <p:to>
                                        <p:strVal val="visible"/>
                                      </p:to>
                                    </p:set>
                                    <p:animEffect transition="in" filter="box(in)">
                                      <p:cBhvr>
                                        <p:cTn id="12" dur="500"/>
                                        <p:tgtEl>
                                          <p:spTgt spid="1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9443">
                                            <p:txEl>
                                              <p:pRg st="2" end="2"/>
                                            </p:txEl>
                                          </p:spTgt>
                                        </p:tgtEl>
                                        <p:attrNameLst>
                                          <p:attrName>style.visibility</p:attrName>
                                        </p:attrNameLst>
                                      </p:cBhvr>
                                      <p:to>
                                        <p:strVal val="visible"/>
                                      </p:to>
                                    </p:set>
                                    <p:animEffect transition="in" filter="box(in)">
                                      <p:cBhvr>
                                        <p:cTn id="17" dur="500"/>
                                        <p:tgtEl>
                                          <p:spTgt spid="189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7"/>
          <p:cNvSpPr>
            <a:spLocks noGrp="1"/>
          </p:cNvSpPr>
          <p:nvPr>
            <p:ph type="sldNum" sz="quarter" idx="12"/>
          </p:nvPr>
        </p:nvSpPr>
        <p:spPr>
          <a:noFill/>
        </p:spPr>
        <p:txBody>
          <a:bodyPr/>
          <a:lstStyle/>
          <a:p>
            <a:fld id="{1E13F413-C8DA-426C-A035-B86113C27EFB}" type="slidenum">
              <a:rPr lang="en-US"/>
              <a:pPr/>
              <a:t>12</a:t>
            </a:fld>
            <a:endParaRPr lang="en-US"/>
          </a:p>
        </p:txBody>
      </p:sp>
      <p:sp>
        <p:nvSpPr>
          <p:cNvPr id="186370" name="Rectangle 2"/>
          <p:cNvSpPr>
            <a:spLocks noGrp="1" noChangeArrowheads="1"/>
          </p:cNvSpPr>
          <p:nvPr>
            <p:ph type="title"/>
          </p:nvPr>
        </p:nvSpPr>
        <p:spPr>
          <a:xfrm>
            <a:off x="990600" y="228600"/>
            <a:ext cx="72390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Viral Latency</a:t>
            </a:r>
          </a:p>
        </p:txBody>
      </p:sp>
      <p:sp>
        <p:nvSpPr>
          <p:cNvPr id="186371" name="Rectangle 3"/>
          <p:cNvSpPr>
            <a:spLocks noGrp="1" noChangeArrowheads="1"/>
          </p:cNvSpPr>
          <p:nvPr>
            <p:ph type="body" sz="half" idx="1"/>
          </p:nvPr>
        </p:nvSpPr>
        <p:spPr>
          <a:xfrm>
            <a:off x="304800" y="1066800"/>
            <a:ext cx="8458200" cy="914400"/>
          </a:xfrm>
        </p:spPr>
        <p:txBody>
          <a:bodyPr>
            <a:normAutofit fontScale="62500" lnSpcReduction="20000"/>
          </a:bodyPr>
          <a:lstStyle/>
          <a:p>
            <a:pPr marL="0" indent="0" eaLnBrk="1" hangingPunct="1">
              <a:lnSpc>
                <a:spcPct val="90000"/>
              </a:lnSpc>
            </a:pPr>
            <a:r>
              <a:rPr lang="en-US" smtClean="0">
                <a:latin typeface="Comic Sans MS" pitchFamily="66" charset="0"/>
              </a:rPr>
              <a:t>Once a </a:t>
            </a:r>
            <a:r>
              <a:rPr lang="en-US" smtClean="0">
                <a:solidFill>
                  <a:srgbClr val="FFFF00"/>
                </a:solidFill>
                <a:latin typeface="Comic Sans MS" pitchFamily="66" charset="0"/>
              </a:rPr>
              <a:t>prophage cell is activated</a:t>
            </a:r>
            <a:r>
              <a:rPr lang="en-US" smtClean="0">
                <a:latin typeface="Comic Sans MS" pitchFamily="66" charset="0"/>
              </a:rPr>
              <a:t>, host cell enters the lytic cell</a:t>
            </a:r>
          </a:p>
          <a:p>
            <a:pPr marL="0" indent="0" eaLnBrk="1" hangingPunct="1">
              <a:lnSpc>
                <a:spcPct val="90000"/>
              </a:lnSpc>
            </a:pPr>
            <a:r>
              <a:rPr lang="en-US" smtClean="0">
                <a:latin typeface="Comic Sans MS" pitchFamily="66" charset="0"/>
              </a:rPr>
              <a:t>New viruses form a &amp; the </a:t>
            </a:r>
            <a:r>
              <a:rPr lang="en-US" smtClean="0">
                <a:solidFill>
                  <a:srgbClr val="FFFF00"/>
                </a:solidFill>
                <a:latin typeface="Comic Sans MS" pitchFamily="66" charset="0"/>
              </a:rPr>
              <a:t>cell lyses (bursts)</a:t>
            </a:r>
          </a:p>
          <a:p>
            <a:pPr marL="0" indent="0" eaLnBrk="1" hangingPunct="1">
              <a:lnSpc>
                <a:spcPct val="90000"/>
              </a:lnSpc>
            </a:pPr>
            <a:r>
              <a:rPr lang="en-US" smtClean="0">
                <a:latin typeface="Comic Sans MS" pitchFamily="66" charset="0"/>
              </a:rPr>
              <a:t>Virus said to be </a:t>
            </a:r>
            <a:r>
              <a:rPr lang="en-US" smtClean="0">
                <a:solidFill>
                  <a:srgbClr val="82003B"/>
                </a:solidFill>
                <a:latin typeface="Comic Sans MS" pitchFamily="66" charset="0"/>
              </a:rPr>
              <a:t>virulent (deadly)</a:t>
            </a:r>
          </a:p>
        </p:txBody>
      </p:sp>
      <p:pic>
        <p:nvPicPr>
          <p:cNvPr id="58373" name="Picture 5" descr="lysogenic"/>
          <p:cNvPicPr>
            <a:picLocks noGrp="1" noChangeAspect="1" noChangeArrowheads="1"/>
          </p:cNvPicPr>
          <p:nvPr>
            <p:ph sz="quarter" idx="3"/>
          </p:nvPr>
        </p:nvPicPr>
        <p:blipFill>
          <a:blip r:embed="rId3"/>
          <a:srcRect/>
          <a:stretch>
            <a:fillRect/>
          </a:stretch>
        </p:blipFill>
        <p:spPr>
          <a:xfrm>
            <a:off x="1295400" y="2743200"/>
            <a:ext cx="6781800" cy="3886200"/>
          </a:xfrm>
          <a:noFill/>
        </p:spPr>
      </p:pic>
      <p:sp>
        <p:nvSpPr>
          <p:cNvPr id="186375" name="Text Box 7"/>
          <p:cNvSpPr txBox="1">
            <a:spLocks noChangeArrowheads="1"/>
          </p:cNvSpPr>
          <p:nvPr/>
        </p:nvSpPr>
        <p:spPr bwMode="auto">
          <a:xfrm>
            <a:off x="5105400" y="6019800"/>
            <a:ext cx="2971800" cy="396875"/>
          </a:xfrm>
          <a:prstGeom prst="rect">
            <a:avLst/>
          </a:prstGeom>
          <a:solidFill>
            <a:srgbClr val="FFFF00"/>
          </a:solidFill>
          <a:ln w="9525">
            <a:noFill/>
            <a:miter lim="800000"/>
            <a:headEnd/>
            <a:tailEnd/>
          </a:ln>
        </p:spPr>
        <p:txBody>
          <a:bodyPr>
            <a:spAutoFit/>
          </a:bodyPr>
          <a:lstStyle/>
          <a:p>
            <a:pPr>
              <a:spcBef>
                <a:spcPct val="50000"/>
              </a:spcBef>
            </a:pPr>
            <a:r>
              <a:rPr lang="en-US" sz="2000" b="1"/>
              <a:t>INACTIVE STAGE</a:t>
            </a:r>
          </a:p>
        </p:txBody>
      </p:sp>
      <p:sp>
        <p:nvSpPr>
          <p:cNvPr id="186376" name="Text Box 8"/>
          <p:cNvSpPr txBox="1">
            <a:spLocks noChangeArrowheads="1"/>
          </p:cNvSpPr>
          <p:nvPr/>
        </p:nvSpPr>
        <p:spPr bwMode="auto">
          <a:xfrm>
            <a:off x="1066800" y="5867400"/>
            <a:ext cx="1219200" cy="701675"/>
          </a:xfrm>
          <a:prstGeom prst="rect">
            <a:avLst/>
          </a:prstGeom>
          <a:solidFill>
            <a:srgbClr val="FFFF00"/>
          </a:solidFill>
          <a:ln w="9525">
            <a:noFill/>
            <a:miter lim="800000"/>
            <a:headEnd/>
            <a:tailEnd/>
          </a:ln>
        </p:spPr>
        <p:txBody>
          <a:bodyPr>
            <a:spAutoFit/>
          </a:bodyPr>
          <a:lstStyle/>
          <a:p>
            <a:pPr>
              <a:spcBef>
                <a:spcPct val="50000"/>
              </a:spcBef>
            </a:pPr>
            <a:r>
              <a:rPr lang="en-US" sz="2000" b="1"/>
              <a:t>ACTIVE</a:t>
            </a:r>
            <a:br>
              <a:rPr lang="en-US" sz="2000" b="1"/>
            </a:br>
            <a:r>
              <a:rPr lang="en-US" sz="2000" b="1"/>
              <a:t>STAGE</a:t>
            </a:r>
          </a:p>
        </p:txBody>
      </p:sp>
      <p:sp>
        <p:nvSpPr>
          <p:cNvPr id="58376" name="Footer Placeholder 9"/>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box(in)">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box(in)">
                                      <p:cBhvr>
                                        <p:cTn id="12" dur="500"/>
                                        <p:tgtEl>
                                          <p:spTgt spid="186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Effect transition="in" filter="box(in)">
                                      <p:cBhvr>
                                        <p:cTn id="17" dur="500"/>
                                        <p:tgtEl>
                                          <p:spTgt spid="186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86375"/>
                                        </p:tgtEl>
                                        <p:attrNameLst>
                                          <p:attrName>style.visibility</p:attrName>
                                        </p:attrNameLst>
                                      </p:cBhvr>
                                      <p:to>
                                        <p:strVal val="visible"/>
                                      </p:to>
                                    </p:set>
                                    <p:anim calcmode="lin" valueType="num">
                                      <p:cBhvr>
                                        <p:cTn id="22" dur="1000" fill="hold"/>
                                        <p:tgtEl>
                                          <p:spTgt spid="186375"/>
                                        </p:tgtEl>
                                        <p:attrNameLst>
                                          <p:attrName>ppt_x</p:attrName>
                                        </p:attrNameLst>
                                      </p:cBhvr>
                                      <p:tavLst>
                                        <p:tav tm="0">
                                          <p:val>
                                            <p:strVal val="#ppt_x-.2"/>
                                          </p:val>
                                        </p:tav>
                                        <p:tav tm="100000">
                                          <p:val>
                                            <p:strVal val="#ppt_x"/>
                                          </p:val>
                                        </p:tav>
                                      </p:tavLst>
                                    </p:anim>
                                    <p:anim calcmode="lin" valueType="num">
                                      <p:cBhvr>
                                        <p:cTn id="23" dur="1000" fill="hold"/>
                                        <p:tgtEl>
                                          <p:spTgt spid="18637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8637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86376"/>
                                        </p:tgtEl>
                                        <p:attrNameLst>
                                          <p:attrName>style.visibility</p:attrName>
                                        </p:attrNameLst>
                                      </p:cBhvr>
                                      <p:to>
                                        <p:strVal val="visible"/>
                                      </p:to>
                                    </p:set>
                                    <p:anim calcmode="lin" valueType="num">
                                      <p:cBhvr>
                                        <p:cTn id="29" dur="1000" fill="hold"/>
                                        <p:tgtEl>
                                          <p:spTgt spid="186376"/>
                                        </p:tgtEl>
                                        <p:attrNameLst>
                                          <p:attrName>ppt_x</p:attrName>
                                        </p:attrNameLst>
                                      </p:cBhvr>
                                      <p:tavLst>
                                        <p:tav tm="0">
                                          <p:val>
                                            <p:strVal val="#ppt_x-.2"/>
                                          </p:val>
                                        </p:tav>
                                        <p:tav tm="100000">
                                          <p:val>
                                            <p:strVal val="#ppt_x"/>
                                          </p:val>
                                        </p:tav>
                                      </p:tavLst>
                                    </p:anim>
                                    <p:anim calcmode="lin" valueType="num">
                                      <p:cBhvr>
                                        <p:cTn id="30" dur="1000" fill="hold"/>
                                        <p:tgtEl>
                                          <p:spTgt spid="18637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86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P spid="186375" grpId="0" animBg="1"/>
      <p:bldP spid="1863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a:noFill/>
        </p:spPr>
        <p:txBody>
          <a:bodyPr/>
          <a:lstStyle/>
          <a:p>
            <a:fld id="{CDBE3A17-7007-4CA5-A333-FCF1E5CC20C4}" type="slidenum">
              <a:rPr lang="en-US"/>
              <a:pPr/>
              <a:t>13</a:t>
            </a:fld>
            <a:endParaRPr lang="en-US"/>
          </a:p>
        </p:txBody>
      </p:sp>
      <p:sp>
        <p:nvSpPr>
          <p:cNvPr id="179202"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Virulent Viruses</a:t>
            </a:r>
          </a:p>
        </p:txBody>
      </p:sp>
      <p:pic>
        <p:nvPicPr>
          <p:cNvPr id="59396" name="Picture 5" descr="phage_replication"/>
          <p:cNvPicPr>
            <a:picLocks noGrp="1" noChangeAspect="1" noChangeArrowheads="1"/>
          </p:cNvPicPr>
          <p:nvPr>
            <p:ph sz="half" idx="2"/>
          </p:nvPr>
        </p:nvPicPr>
        <p:blipFill>
          <a:blip r:embed="rId3"/>
          <a:srcRect/>
          <a:stretch>
            <a:fillRect/>
          </a:stretch>
        </p:blipFill>
        <p:spPr>
          <a:xfrm>
            <a:off x="3048000" y="1219200"/>
            <a:ext cx="5010150" cy="5073650"/>
          </a:xfrm>
          <a:solidFill>
            <a:schemeClr val="bg1"/>
          </a:solidFill>
          <a:ln>
            <a:solidFill>
              <a:schemeClr val="tx1"/>
            </a:solidFill>
          </a:ln>
        </p:spPr>
      </p:pic>
      <p:sp>
        <p:nvSpPr>
          <p:cNvPr id="59397" name="Text Box 6"/>
          <p:cNvSpPr txBox="1">
            <a:spLocks noChangeArrowheads="1"/>
          </p:cNvSpPr>
          <p:nvPr/>
        </p:nvSpPr>
        <p:spPr bwMode="auto">
          <a:xfrm>
            <a:off x="457200" y="3352800"/>
            <a:ext cx="1524000" cy="1552575"/>
          </a:xfrm>
          <a:prstGeom prst="rect">
            <a:avLst/>
          </a:prstGeom>
          <a:solidFill>
            <a:srgbClr val="FFFF00"/>
          </a:solidFill>
          <a:ln w="9525">
            <a:noFill/>
            <a:miter lim="800000"/>
            <a:headEnd/>
            <a:tailEnd/>
          </a:ln>
        </p:spPr>
        <p:txBody>
          <a:bodyPr>
            <a:spAutoFit/>
          </a:bodyPr>
          <a:lstStyle/>
          <a:p>
            <a:pPr>
              <a:spcBef>
                <a:spcPct val="50000"/>
              </a:spcBef>
            </a:pPr>
            <a:r>
              <a:rPr lang="en-US" sz="2400" b="1"/>
              <a:t>HOST CELL LYSES &amp; DIES</a:t>
            </a:r>
          </a:p>
        </p:txBody>
      </p:sp>
      <p:sp>
        <p:nvSpPr>
          <p:cNvPr id="59398" name="Line 7"/>
          <p:cNvSpPr>
            <a:spLocks noChangeShapeType="1"/>
          </p:cNvSpPr>
          <p:nvPr/>
        </p:nvSpPr>
        <p:spPr bwMode="auto">
          <a:xfrm flipV="1">
            <a:off x="2057400" y="3962400"/>
            <a:ext cx="1066800" cy="76200"/>
          </a:xfrm>
          <a:prstGeom prst="line">
            <a:avLst/>
          </a:prstGeom>
          <a:noFill/>
          <a:ln w="57150">
            <a:solidFill>
              <a:schemeClr val="tx1"/>
            </a:solidFill>
            <a:round/>
            <a:headEnd/>
            <a:tailEnd type="triangle" w="med" len="med"/>
          </a:ln>
        </p:spPr>
        <p:txBody>
          <a:bodyPr/>
          <a:lstStyle/>
          <a:p>
            <a:endParaRPr lang="en-US"/>
          </a:p>
        </p:txBody>
      </p:sp>
      <p:sp>
        <p:nvSpPr>
          <p:cNvPr id="59399" name="Footer Placeholder 8"/>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B781C029-A7A6-44B8-B3C1-7CCA09E12391}" type="slidenum">
              <a:rPr lang="en-US"/>
              <a:pPr/>
              <a:t>14</a:t>
            </a:fld>
            <a:endParaRPr lang="en-US"/>
          </a:p>
        </p:txBody>
      </p:sp>
      <p:sp>
        <p:nvSpPr>
          <p:cNvPr id="196610" name="Rectangle 2"/>
          <p:cNvSpPr>
            <a:spLocks noGrp="1" noChangeArrowheads="1"/>
          </p:cNvSpPr>
          <p:nvPr>
            <p:ph type="title"/>
          </p:nvPr>
        </p:nvSpPr>
        <p:spPr>
          <a:xfrm>
            <a:off x="762000" y="228600"/>
            <a:ext cx="77724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The Lysogenic Cycle</a:t>
            </a:r>
          </a:p>
        </p:txBody>
      </p:sp>
      <p:pic>
        <p:nvPicPr>
          <p:cNvPr id="60420" name="Picture 4"/>
          <p:cNvPicPr>
            <a:picLocks noChangeAspect="1" noChangeArrowheads="1"/>
          </p:cNvPicPr>
          <p:nvPr/>
        </p:nvPicPr>
        <p:blipFill>
          <a:blip r:embed="rId3"/>
          <a:srcRect b="4175"/>
          <a:stretch>
            <a:fillRect/>
          </a:stretch>
        </p:blipFill>
        <p:spPr bwMode="auto">
          <a:xfrm>
            <a:off x="157163" y="1066800"/>
            <a:ext cx="8834437" cy="5253038"/>
          </a:xfrm>
          <a:prstGeom prst="rect">
            <a:avLst/>
          </a:prstGeom>
          <a:noFill/>
          <a:ln w="9525">
            <a:noFill/>
            <a:miter lim="800000"/>
            <a:headEnd/>
            <a:tailEnd/>
          </a:ln>
        </p:spPr>
      </p:pic>
      <p:sp>
        <p:nvSpPr>
          <p:cNvPr id="60421" name="Footer Placeholder 6"/>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7"/>
          <p:cNvSpPr>
            <a:spLocks noGrp="1"/>
          </p:cNvSpPr>
          <p:nvPr>
            <p:ph type="sldNum" sz="quarter" idx="12"/>
          </p:nvPr>
        </p:nvSpPr>
        <p:spPr>
          <a:noFill/>
        </p:spPr>
        <p:txBody>
          <a:bodyPr/>
          <a:lstStyle/>
          <a:p>
            <a:fld id="{BA5045E4-FF8D-4D60-84A4-4B69E138CD92}" type="slidenum">
              <a:rPr lang="en-US"/>
              <a:pPr/>
              <a:t>15</a:t>
            </a:fld>
            <a:endParaRPr lang="en-US"/>
          </a:p>
        </p:txBody>
      </p:sp>
      <p:sp>
        <p:nvSpPr>
          <p:cNvPr id="108546" name="Rectangle 2"/>
          <p:cNvSpPr>
            <a:spLocks noGrp="1" noChangeArrowheads="1"/>
          </p:cNvSpPr>
          <p:nvPr>
            <p:ph type="title"/>
          </p:nvPr>
        </p:nvSpPr>
        <p:spPr>
          <a:xfrm>
            <a:off x="914400" y="304800"/>
            <a:ext cx="77724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Latency in Eukaryotes</a:t>
            </a:r>
          </a:p>
        </p:txBody>
      </p:sp>
      <p:sp>
        <p:nvSpPr>
          <p:cNvPr id="108547" name="Rectangle 3"/>
          <p:cNvSpPr>
            <a:spLocks noGrp="1" noChangeArrowheads="1"/>
          </p:cNvSpPr>
          <p:nvPr>
            <p:ph type="body" sz="half" idx="1"/>
          </p:nvPr>
        </p:nvSpPr>
        <p:spPr>
          <a:xfrm>
            <a:off x="457200" y="1066800"/>
            <a:ext cx="5000625" cy="5486400"/>
          </a:xfrm>
        </p:spPr>
        <p:txBody>
          <a:bodyPr/>
          <a:lstStyle/>
          <a:p>
            <a:pPr marL="0" indent="0" eaLnBrk="1" hangingPunct="1">
              <a:lnSpc>
                <a:spcPct val="80000"/>
              </a:lnSpc>
            </a:pPr>
            <a:r>
              <a:rPr lang="en-US" sz="3200" smtClean="0">
                <a:latin typeface="Comic Sans MS" pitchFamily="66" charset="0"/>
              </a:rPr>
              <a:t>Some </a:t>
            </a:r>
            <a:r>
              <a:rPr lang="en-US" sz="3200" smtClean="0">
                <a:solidFill>
                  <a:srgbClr val="FFFF00"/>
                </a:solidFill>
                <a:latin typeface="Comic Sans MS" pitchFamily="66" charset="0"/>
              </a:rPr>
              <a:t>eukaryotic viruses</a:t>
            </a:r>
            <a:r>
              <a:rPr lang="en-US" sz="3200" smtClean="0">
                <a:latin typeface="Comic Sans MS" pitchFamily="66" charset="0"/>
              </a:rPr>
              <a:t> remain dormant for many years in the nervous system tissues</a:t>
            </a:r>
          </a:p>
          <a:p>
            <a:pPr marL="0" indent="0" eaLnBrk="1" hangingPunct="1">
              <a:lnSpc>
                <a:spcPct val="80000"/>
              </a:lnSpc>
            </a:pPr>
            <a:r>
              <a:rPr lang="en-US" sz="3200" smtClean="0">
                <a:latin typeface="Comic Sans MS" pitchFamily="66" charset="0"/>
              </a:rPr>
              <a:t>  </a:t>
            </a:r>
            <a:r>
              <a:rPr lang="en-US" sz="3200" smtClean="0">
                <a:solidFill>
                  <a:srgbClr val="FFFF00"/>
                </a:solidFill>
                <a:latin typeface="Comic Sans MS" pitchFamily="66" charset="0"/>
              </a:rPr>
              <a:t>Chickenpox</a:t>
            </a:r>
            <a:r>
              <a:rPr lang="en-US" sz="3200" smtClean="0">
                <a:latin typeface="Comic Sans MS" pitchFamily="66" charset="0"/>
              </a:rPr>
              <a:t> (caused by the virus </a:t>
            </a:r>
            <a:r>
              <a:rPr lang="en-US" sz="3200" i="1" smtClean="0">
                <a:solidFill>
                  <a:srgbClr val="FFFF00"/>
                </a:solidFill>
                <a:latin typeface="Comic Sans MS" pitchFamily="66" charset="0"/>
              </a:rPr>
              <a:t>Varicella zoster</a:t>
            </a:r>
            <a:r>
              <a:rPr lang="en-US" sz="3200" smtClean="0">
                <a:latin typeface="Comic Sans MS" pitchFamily="66" charset="0"/>
              </a:rPr>
              <a:t>) is a childhood infection</a:t>
            </a:r>
          </a:p>
          <a:p>
            <a:pPr marL="0" indent="0" eaLnBrk="1" hangingPunct="1">
              <a:lnSpc>
                <a:spcPct val="80000"/>
              </a:lnSpc>
            </a:pPr>
            <a:r>
              <a:rPr lang="en-US" sz="3200" smtClean="0">
                <a:latin typeface="Comic Sans MS" pitchFamily="66" charset="0"/>
              </a:rPr>
              <a:t>It can </a:t>
            </a:r>
            <a:r>
              <a:rPr lang="en-US" sz="3200" smtClean="0">
                <a:solidFill>
                  <a:srgbClr val="FFFF00"/>
                </a:solidFill>
                <a:latin typeface="Comic Sans MS" pitchFamily="66" charset="0"/>
              </a:rPr>
              <a:t>reappear later in life as </a:t>
            </a:r>
            <a:r>
              <a:rPr lang="en-US" sz="3200" smtClean="0">
                <a:solidFill>
                  <a:srgbClr val="82003B"/>
                </a:solidFill>
                <a:latin typeface="Comic Sans MS" pitchFamily="66" charset="0"/>
              </a:rPr>
              <a:t>shingles</a:t>
            </a:r>
            <a:r>
              <a:rPr lang="en-US" sz="3200" smtClean="0">
                <a:latin typeface="Comic Sans MS" pitchFamily="66" charset="0"/>
              </a:rPr>
              <a:t>, a painful itching rash limited to small areas of the body</a:t>
            </a:r>
          </a:p>
        </p:txBody>
      </p:sp>
      <p:pic>
        <p:nvPicPr>
          <p:cNvPr id="61445" name="Picture 5" descr="shingles"/>
          <p:cNvPicPr>
            <a:picLocks noGrp="1" noChangeAspect="1" noChangeArrowheads="1"/>
          </p:cNvPicPr>
          <p:nvPr>
            <p:ph sz="quarter" idx="3"/>
          </p:nvPr>
        </p:nvPicPr>
        <p:blipFill>
          <a:blip r:embed="rId3"/>
          <a:srcRect b="12856"/>
          <a:stretch>
            <a:fillRect/>
          </a:stretch>
        </p:blipFill>
        <p:spPr>
          <a:xfrm>
            <a:off x="5867400" y="4572000"/>
            <a:ext cx="2819400" cy="1981200"/>
          </a:xfrm>
          <a:noFill/>
        </p:spPr>
      </p:pic>
      <p:pic>
        <p:nvPicPr>
          <p:cNvPr id="61446" name="Picture 8" descr="chickenpox"/>
          <p:cNvPicPr>
            <a:picLocks noChangeAspect="1" noChangeArrowheads="1"/>
          </p:cNvPicPr>
          <p:nvPr/>
        </p:nvPicPr>
        <p:blipFill>
          <a:blip r:embed="rId4"/>
          <a:srcRect/>
          <a:stretch>
            <a:fillRect/>
          </a:stretch>
        </p:blipFill>
        <p:spPr bwMode="auto">
          <a:xfrm>
            <a:off x="5638800" y="1066800"/>
            <a:ext cx="3162300" cy="3276600"/>
          </a:xfrm>
          <a:prstGeom prst="rect">
            <a:avLst/>
          </a:prstGeom>
          <a:noFill/>
          <a:ln w="9525">
            <a:noFill/>
            <a:miter lim="800000"/>
            <a:headEnd/>
            <a:tailEnd/>
          </a:ln>
        </p:spPr>
      </p:pic>
      <p:sp>
        <p:nvSpPr>
          <p:cNvPr id="61447" name="Text Box 9"/>
          <p:cNvSpPr txBox="1">
            <a:spLocks noChangeArrowheads="1"/>
          </p:cNvSpPr>
          <p:nvPr/>
        </p:nvSpPr>
        <p:spPr bwMode="auto">
          <a:xfrm>
            <a:off x="7086600" y="4800600"/>
            <a:ext cx="1752600" cy="396875"/>
          </a:xfrm>
          <a:prstGeom prst="rect">
            <a:avLst/>
          </a:prstGeom>
          <a:noFill/>
          <a:ln w="9525">
            <a:noFill/>
            <a:miter lim="800000"/>
            <a:headEnd/>
            <a:tailEnd/>
          </a:ln>
        </p:spPr>
        <p:txBody>
          <a:bodyPr>
            <a:spAutoFit/>
          </a:bodyPr>
          <a:lstStyle/>
          <a:p>
            <a:pPr>
              <a:spcBef>
                <a:spcPct val="50000"/>
              </a:spcBef>
            </a:pPr>
            <a:r>
              <a:rPr lang="en-US" sz="2000" b="1"/>
              <a:t>SHINGLES</a:t>
            </a:r>
          </a:p>
        </p:txBody>
      </p:sp>
      <p:sp>
        <p:nvSpPr>
          <p:cNvPr id="61448" name="Footer Placeholder 9"/>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ox(in)">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ox(in)">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ox(in)">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p:cNvSpPr>
            <a:spLocks noGrp="1"/>
          </p:cNvSpPr>
          <p:nvPr>
            <p:ph type="sldNum" sz="quarter" idx="12"/>
          </p:nvPr>
        </p:nvSpPr>
        <p:spPr>
          <a:noFill/>
        </p:spPr>
        <p:txBody>
          <a:bodyPr/>
          <a:lstStyle/>
          <a:p>
            <a:fld id="{E09078F4-0EAC-4451-8F6D-8886BB335D09}" type="slidenum">
              <a:rPr lang="en-US"/>
              <a:pPr/>
              <a:t>16</a:t>
            </a:fld>
            <a:endParaRPr lang="en-US"/>
          </a:p>
        </p:txBody>
      </p:sp>
      <p:sp>
        <p:nvSpPr>
          <p:cNvPr id="72706"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Latency in Eukaryotes</a:t>
            </a:r>
          </a:p>
        </p:txBody>
      </p:sp>
      <p:sp>
        <p:nvSpPr>
          <p:cNvPr id="72710" name="Rectangle 6"/>
          <p:cNvSpPr>
            <a:spLocks noGrp="1" noChangeArrowheads="1"/>
          </p:cNvSpPr>
          <p:nvPr>
            <p:ph type="body" sz="half" idx="1"/>
          </p:nvPr>
        </p:nvSpPr>
        <p:spPr>
          <a:xfrm>
            <a:off x="228600" y="1219200"/>
            <a:ext cx="5219700" cy="5334000"/>
          </a:xfrm>
          <a:noFill/>
        </p:spPr>
        <p:txBody>
          <a:bodyPr/>
          <a:lstStyle/>
          <a:p>
            <a:pPr marL="0" indent="0" eaLnBrk="1" hangingPunct="1">
              <a:lnSpc>
                <a:spcPct val="90000"/>
              </a:lnSpc>
              <a:spcBef>
                <a:spcPct val="50000"/>
              </a:spcBef>
            </a:pPr>
            <a:r>
              <a:rPr lang="en-US" sz="3200" smtClean="0">
                <a:solidFill>
                  <a:srgbClr val="82003B"/>
                </a:solidFill>
                <a:latin typeface="Comic Sans MS" pitchFamily="66" charset="0"/>
              </a:rPr>
              <a:t>Herpes</a:t>
            </a:r>
            <a:r>
              <a:rPr lang="en-US" sz="3200" smtClean="0">
                <a:latin typeface="Comic Sans MS" pitchFamily="66" charset="0"/>
              </a:rPr>
              <a:t> viruses also become </a:t>
            </a:r>
            <a:r>
              <a:rPr lang="en-US" sz="3200" smtClean="0">
                <a:solidFill>
                  <a:srgbClr val="FFFF00"/>
                </a:solidFill>
                <a:latin typeface="Comic Sans MS" pitchFamily="66" charset="0"/>
              </a:rPr>
              <a:t>latent in the nervous system</a:t>
            </a:r>
          </a:p>
          <a:p>
            <a:pPr marL="0" indent="0" eaLnBrk="1" hangingPunct="1">
              <a:lnSpc>
                <a:spcPct val="90000"/>
              </a:lnSpc>
              <a:spcBef>
                <a:spcPct val="50000"/>
              </a:spcBef>
            </a:pPr>
            <a:r>
              <a:rPr lang="en-US" sz="3200" smtClean="0">
                <a:latin typeface="Comic Sans MS" pitchFamily="66" charset="0"/>
              </a:rPr>
              <a:t>A herpes infection </a:t>
            </a:r>
            <a:r>
              <a:rPr lang="en-US" sz="3200" smtClean="0">
                <a:solidFill>
                  <a:srgbClr val="82003B"/>
                </a:solidFill>
                <a:latin typeface="Comic Sans MS" pitchFamily="66" charset="0"/>
              </a:rPr>
              <a:t>lasts for a person’s lifetime</a:t>
            </a:r>
          </a:p>
          <a:p>
            <a:pPr marL="0" indent="0" eaLnBrk="1" hangingPunct="1">
              <a:lnSpc>
                <a:spcPct val="90000"/>
              </a:lnSpc>
              <a:spcBef>
                <a:spcPct val="50000"/>
              </a:spcBef>
            </a:pPr>
            <a:r>
              <a:rPr lang="en-US" sz="3200" smtClean="0">
                <a:solidFill>
                  <a:srgbClr val="FFFF00"/>
                </a:solidFill>
                <a:latin typeface="Comic Sans MS" pitchFamily="66" charset="0"/>
              </a:rPr>
              <a:t>Genital herpes</a:t>
            </a:r>
            <a:r>
              <a:rPr lang="en-US" sz="3200" smtClean="0">
                <a:latin typeface="Comic Sans MS" pitchFamily="66" charset="0"/>
              </a:rPr>
              <a:t> (Herpes Simplex 2)</a:t>
            </a:r>
          </a:p>
          <a:p>
            <a:pPr marL="0" indent="0" eaLnBrk="1" hangingPunct="1">
              <a:lnSpc>
                <a:spcPct val="90000"/>
              </a:lnSpc>
              <a:spcBef>
                <a:spcPct val="50000"/>
              </a:spcBef>
            </a:pPr>
            <a:r>
              <a:rPr lang="en-US" sz="3200" smtClean="0">
                <a:solidFill>
                  <a:srgbClr val="FFFF00"/>
                </a:solidFill>
                <a:latin typeface="Comic Sans MS" pitchFamily="66" charset="0"/>
              </a:rPr>
              <a:t>Cold sores or fever blisters</a:t>
            </a:r>
            <a:r>
              <a:rPr lang="en-US" sz="3200" smtClean="0">
                <a:latin typeface="Comic Sans MS" pitchFamily="66" charset="0"/>
              </a:rPr>
              <a:t> (Herpes Simplex1)</a:t>
            </a:r>
          </a:p>
        </p:txBody>
      </p:sp>
      <p:pic>
        <p:nvPicPr>
          <p:cNvPr id="62469" name="Picture 8" descr="kiss"/>
          <p:cNvPicPr>
            <a:picLocks noGrp="1" noChangeAspect="1" noChangeArrowheads="1"/>
          </p:cNvPicPr>
          <p:nvPr>
            <p:ph type="clipArt" sz="half" idx="2"/>
          </p:nvPr>
        </p:nvPicPr>
        <p:blipFill>
          <a:blip r:embed="rId3"/>
          <a:srcRect l="4651" t="6122" r="4651" b="8163"/>
          <a:stretch>
            <a:fillRect/>
          </a:stretch>
        </p:blipFill>
        <p:spPr>
          <a:xfrm>
            <a:off x="5486400" y="1752600"/>
            <a:ext cx="2971800" cy="2133600"/>
          </a:xfrm>
        </p:spPr>
      </p:pic>
      <p:sp>
        <p:nvSpPr>
          <p:cNvPr id="72713" name="Text Box 9"/>
          <p:cNvSpPr txBox="1">
            <a:spLocks noChangeArrowheads="1"/>
          </p:cNvSpPr>
          <p:nvPr/>
        </p:nvSpPr>
        <p:spPr bwMode="auto">
          <a:xfrm>
            <a:off x="5257800" y="1295400"/>
            <a:ext cx="3657600" cy="396875"/>
          </a:xfrm>
          <a:prstGeom prst="rect">
            <a:avLst/>
          </a:prstGeom>
          <a:solidFill>
            <a:srgbClr val="FFFF00"/>
          </a:solidFill>
          <a:ln w="9525">
            <a:noFill/>
            <a:miter lim="800000"/>
            <a:headEnd/>
            <a:tailEnd/>
          </a:ln>
        </p:spPr>
        <p:txBody>
          <a:bodyPr>
            <a:spAutoFit/>
          </a:bodyPr>
          <a:lstStyle/>
          <a:p>
            <a:pPr>
              <a:spcBef>
                <a:spcPct val="50000"/>
              </a:spcBef>
            </a:pPr>
            <a:r>
              <a:rPr lang="en-US" sz="2000" b="1"/>
              <a:t>SKIN TO SKIN CONTACT</a:t>
            </a:r>
          </a:p>
        </p:txBody>
      </p:sp>
      <p:pic>
        <p:nvPicPr>
          <p:cNvPr id="62471" name="Picture 11" descr="image070"/>
          <p:cNvPicPr>
            <a:picLocks noChangeAspect="1" noChangeArrowheads="1"/>
          </p:cNvPicPr>
          <p:nvPr/>
        </p:nvPicPr>
        <p:blipFill>
          <a:blip r:embed="rId4"/>
          <a:srcRect l="41766" t="14601" b="16962"/>
          <a:stretch>
            <a:fillRect/>
          </a:stretch>
        </p:blipFill>
        <p:spPr bwMode="auto">
          <a:xfrm>
            <a:off x="5867400" y="4908550"/>
            <a:ext cx="2743200" cy="1862138"/>
          </a:xfrm>
          <a:prstGeom prst="rect">
            <a:avLst/>
          </a:prstGeom>
          <a:noFill/>
          <a:ln w="9525">
            <a:noFill/>
            <a:miter lim="800000"/>
            <a:headEnd/>
            <a:tailEnd/>
          </a:ln>
        </p:spPr>
      </p:pic>
      <p:sp>
        <p:nvSpPr>
          <p:cNvPr id="72716" name="Text Box 12"/>
          <p:cNvSpPr txBox="1">
            <a:spLocks noChangeArrowheads="1"/>
          </p:cNvSpPr>
          <p:nvPr/>
        </p:nvSpPr>
        <p:spPr bwMode="auto">
          <a:xfrm>
            <a:off x="5562600" y="4106863"/>
            <a:ext cx="3276600" cy="701675"/>
          </a:xfrm>
          <a:prstGeom prst="rect">
            <a:avLst/>
          </a:prstGeom>
          <a:solidFill>
            <a:srgbClr val="FFFF00"/>
          </a:solidFill>
          <a:ln w="9525">
            <a:noFill/>
            <a:miter lim="800000"/>
            <a:headEnd/>
            <a:tailEnd/>
          </a:ln>
        </p:spPr>
        <p:txBody>
          <a:bodyPr>
            <a:spAutoFit/>
          </a:bodyPr>
          <a:lstStyle/>
          <a:p>
            <a:pPr>
              <a:spcBef>
                <a:spcPct val="50000"/>
              </a:spcBef>
            </a:pPr>
            <a:r>
              <a:rPr lang="en-US" sz="2000" b="1"/>
              <a:t>PASSED AT BIRTH TO BABY</a:t>
            </a:r>
          </a:p>
        </p:txBody>
      </p:sp>
      <p:sp>
        <p:nvSpPr>
          <p:cNvPr id="62473" name="Footer Placeholder 10"/>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10">
                                            <p:txEl>
                                              <p:pRg st="0" end="0"/>
                                            </p:txEl>
                                          </p:spTgt>
                                        </p:tgtEl>
                                        <p:attrNameLst>
                                          <p:attrName>style.visibility</p:attrName>
                                        </p:attrNameLst>
                                      </p:cBhvr>
                                      <p:to>
                                        <p:strVal val="visible"/>
                                      </p:to>
                                    </p:set>
                                    <p:animEffect transition="in" filter="box(in)">
                                      <p:cBhvr>
                                        <p:cTn id="7" dur="500"/>
                                        <p:tgtEl>
                                          <p:spTgt spid="727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10">
                                            <p:txEl>
                                              <p:pRg st="1" end="1"/>
                                            </p:txEl>
                                          </p:spTgt>
                                        </p:tgtEl>
                                        <p:attrNameLst>
                                          <p:attrName>style.visibility</p:attrName>
                                        </p:attrNameLst>
                                      </p:cBhvr>
                                      <p:to>
                                        <p:strVal val="visible"/>
                                      </p:to>
                                    </p:set>
                                    <p:animEffect transition="in" filter="box(in)">
                                      <p:cBhvr>
                                        <p:cTn id="12" dur="500"/>
                                        <p:tgtEl>
                                          <p:spTgt spid="727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10">
                                            <p:txEl>
                                              <p:pRg st="2" end="2"/>
                                            </p:txEl>
                                          </p:spTgt>
                                        </p:tgtEl>
                                        <p:attrNameLst>
                                          <p:attrName>style.visibility</p:attrName>
                                        </p:attrNameLst>
                                      </p:cBhvr>
                                      <p:to>
                                        <p:strVal val="visible"/>
                                      </p:to>
                                    </p:set>
                                    <p:animEffect transition="in" filter="box(in)">
                                      <p:cBhvr>
                                        <p:cTn id="17" dur="500"/>
                                        <p:tgtEl>
                                          <p:spTgt spid="727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2710">
                                            <p:txEl>
                                              <p:pRg st="3" end="3"/>
                                            </p:txEl>
                                          </p:spTgt>
                                        </p:tgtEl>
                                        <p:attrNameLst>
                                          <p:attrName>style.visibility</p:attrName>
                                        </p:attrNameLst>
                                      </p:cBhvr>
                                      <p:to>
                                        <p:strVal val="visible"/>
                                      </p:to>
                                    </p:set>
                                    <p:animEffect transition="in" filter="box(in)">
                                      <p:cBhvr>
                                        <p:cTn id="22" dur="500"/>
                                        <p:tgtEl>
                                          <p:spTgt spid="727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2713"/>
                                        </p:tgtEl>
                                        <p:attrNameLst>
                                          <p:attrName>style.visibility</p:attrName>
                                        </p:attrNameLst>
                                      </p:cBhvr>
                                      <p:to>
                                        <p:strVal val="visible"/>
                                      </p:to>
                                    </p:set>
                                    <p:anim calcmode="lin" valueType="num">
                                      <p:cBhvr>
                                        <p:cTn id="27" dur="1000" fill="hold"/>
                                        <p:tgtEl>
                                          <p:spTgt spid="72713"/>
                                        </p:tgtEl>
                                        <p:attrNameLst>
                                          <p:attrName>ppt_x</p:attrName>
                                        </p:attrNameLst>
                                      </p:cBhvr>
                                      <p:tavLst>
                                        <p:tav tm="0">
                                          <p:val>
                                            <p:strVal val="#ppt_x-.2"/>
                                          </p:val>
                                        </p:tav>
                                        <p:tav tm="100000">
                                          <p:val>
                                            <p:strVal val="#ppt_x"/>
                                          </p:val>
                                        </p:tav>
                                      </p:tavLst>
                                    </p:anim>
                                    <p:anim calcmode="lin" valueType="num">
                                      <p:cBhvr>
                                        <p:cTn id="28" dur="1000" fill="hold"/>
                                        <p:tgtEl>
                                          <p:spTgt spid="7271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2713"/>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2716"/>
                                        </p:tgtEl>
                                        <p:attrNameLst>
                                          <p:attrName>style.visibility</p:attrName>
                                        </p:attrNameLst>
                                      </p:cBhvr>
                                      <p:to>
                                        <p:strVal val="visible"/>
                                      </p:to>
                                    </p:set>
                                    <p:anim calcmode="lin" valueType="num">
                                      <p:cBhvr>
                                        <p:cTn id="34" dur="1000" fill="hold"/>
                                        <p:tgtEl>
                                          <p:spTgt spid="72716"/>
                                        </p:tgtEl>
                                        <p:attrNameLst>
                                          <p:attrName>ppt_x</p:attrName>
                                        </p:attrNameLst>
                                      </p:cBhvr>
                                      <p:tavLst>
                                        <p:tav tm="0">
                                          <p:val>
                                            <p:strVal val="#ppt_x-.2"/>
                                          </p:val>
                                        </p:tav>
                                        <p:tav tm="100000">
                                          <p:val>
                                            <p:strVal val="#ppt_x"/>
                                          </p:val>
                                        </p:tav>
                                      </p:tavLst>
                                    </p:anim>
                                    <p:anim calcmode="lin" valueType="num">
                                      <p:cBhvr>
                                        <p:cTn id="35" dur="1000" fill="hold"/>
                                        <p:tgtEl>
                                          <p:spTgt spid="7271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build="p"/>
      <p:bldP spid="72713" grpId="0" animBg="1"/>
      <p:bldP spid="727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sldNum" sz="quarter" idx="12"/>
          </p:nvPr>
        </p:nvSpPr>
        <p:spPr>
          <a:noFill/>
        </p:spPr>
        <p:txBody>
          <a:bodyPr/>
          <a:lstStyle/>
          <a:p>
            <a:fld id="{190F00E2-4EE6-4A73-862B-86EEB9FEACE3}" type="slidenum">
              <a:rPr lang="en-US"/>
              <a:pPr/>
              <a:t>17</a:t>
            </a:fld>
            <a:endParaRPr lang="en-US"/>
          </a:p>
        </p:txBody>
      </p:sp>
      <p:pic>
        <p:nvPicPr>
          <p:cNvPr id="63491" name="Picture 2" descr="tphage1"/>
          <p:cNvPicPr>
            <a:picLocks noChangeAspect="1" noChangeArrowheads="1"/>
          </p:cNvPicPr>
          <p:nvPr/>
        </p:nvPicPr>
        <p:blipFill>
          <a:blip r:embed="rId3"/>
          <a:srcRect/>
          <a:stretch>
            <a:fillRect/>
          </a:stretch>
        </p:blipFill>
        <p:spPr bwMode="auto">
          <a:xfrm>
            <a:off x="304800" y="1676400"/>
            <a:ext cx="2571750" cy="1714500"/>
          </a:xfrm>
          <a:prstGeom prst="rect">
            <a:avLst/>
          </a:prstGeom>
          <a:noFill/>
          <a:ln w="9525">
            <a:noFill/>
            <a:miter lim="800000"/>
            <a:headEnd/>
            <a:tailEnd/>
          </a:ln>
        </p:spPr>
      </p:pic>
      <p:pic>
        <p:nvPicPr>
          <p:cNvPr id="63492" name="Picture 3" descr="attaching phage"/>
          <p:cNvPicPr>
            <a:picLocks noChangeAspect="1" noChangeArrowheads="1"/>
          </p:cNvPicPr>
          <p:nvPr/>
        </p:nvPicPr>
        <p:blipFill>
          <a:blip r:embed="rId4"/>
          <a:srcRect/>
          <a:stretch>
            <a:fillRect/>
          </a:stretch>
        </p:blipFill>
        <p:spPr bwMode="auto">
          <a:xfrm>
            <a:off x="3124200" y="2286000"/>
            <a:ext cx="2247900" cy="1343025"/>
          </a:xfrm>
          <a:prstGeom prst="rect">
            <a:avLst/>
          </a:prstGeom>
          <a:noFill/>
          <a:ln w="9525">
            <a:noFill/>
            <a:miter lim="800000"/>
            <a:headEnd/>
            <a:tailEnd/>
          </a:ln>
        </p:spPr>
      </p:pic>
      <p:pic>
        <p:nvPicPr>
          <p:cNvPr id="63493" name="Picture 4" descr="phagedna"/>
          <p:cNvPicPr>
            <a:picLocks noChangeAspect="1" noChangeArrowheads="1" noCrop="1"/>
          </p:cNvPicPr>
          <p:nvPr/>
        </p:nvPicPr>
        <p:blipFill>
          <a:blip r:embed="rId5"/>
          <a:srcRect/>
          <a:stretch>
            <a:fillRect/>
          </a:stretch>
        </p:blipFill>
        <p:spPr bwMode="auto">
          <a:xfrm>
            <a:off x="5653088" y="1524000"/>
            <a:ext cx="3043237" cy="3886200"/>
          </a:xfrm>
          <a:prstGeom prst="rect">
            <a:avLst/>
          </a:prstGeom>
          <a:noFill/>
          <a:ln w="9525">
            <a:noFill/>
            <a:miter lim="800000"/>
            <a:headEnd/>
            <a:tailEnd/>
          </a:ln>
        </p:spPr>
      </p:pic>
      <p:pic>
        <p:nvPicPr>
          <p:cNvPr id="63494" name="Picture 5" descr="tphage2"/>
          <p:cNvPicPr>
            <a:picLocks noChangeAspect="1" noChangeArrowheads="1"/>
          </p:cNvPicPr>
          <p:nvPr/>
        </p:nvPicPr>
        <p:blipFill>
          <a:blip r:embed="rId6"/>
          <a:srcRect/>
          <a:stretch>
            <a:fillRect/>
          </a:stretch>
        </p:blipFill>
        <p:spPr bwMode="auto">
          <a:xfrm>
            <a:off x="457200" y="4343400"/>
            <a:ext cx="4762500" cy="1114425"/>
          </a:xfrm>
          <a:prstGeom prst="rect">
            <a:avLst/>
          </a:prstGeom>
          <a:noFill/>
          <a:ln w="9525">
            <a:noFill/>
            <a:miter lim="800000"/>
            <a:headEnd/>
            <a:tailEnd/>
          </a:ln>
        </p:spPr>
      </p:pic>
      <p:sp>
        <p:nvSpPr>
          <p:cNvPr id="115719" name="Rectangle 7"/>
          <p:cNvSpPr>
            <a:spLocks noGrp="1" noChangeArrowheads="1"/>
          </p:cNvSpPr>
          <p:nvPr>
            <p:ph type="ctrTitle"/>
          </p:nvPr>
        </p:nvSpPr>
        <p:spPr>
          <a:xfrm>
            <a:off x="838200" y="228600"/>
            <a:ext cx="8001000" cy="1143000"/>
          </a:xfrm>
        </p:spPr>
        <p:txBody>
          <a:bodyPr/>
          <a:lstStyle/>
          <a:p>
            <a:pP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Virulence</a:t>
            </a:r>
          </a:p>
        </p:txBody>
      </p:sp>
      <p:sp>
        <p:nvSpPr>
          <p:cNvPr id="63496" name="Rectangle 8"/>
          <p:cNvSpPr>
            <a:spLocks noGrp="1" noChangeArrowheads="1"/>
          </p:cNvSpPr>
          <p:nvPr>
            <p:ph type="subTitle" idx="1"/>
          </p:nvPr>
        </p:nvSpPr>
        <p:spPr>
          <a:xfrm>
            <a:off x="990600" y="5943600"/>
            <a:ext cx="7296150" cy="533400"/>
          </a:xfrm>
          <a:solidFill>
            <a:srgbClr val="FFFF00"/>
          </a:solidFill>
        </p:spPr>
        <p:txBody>
          <a:bodyPr/>
          <a:lstStyle/>
          <a:p>
            <a:pPr eaLnBrk="1" hangingPunct="1"/>
            <a:r>
              <a:rPr lang="en-US" sz="2400" smtClean="0">
                <a:solidFill>
                  <a:schemeClr val="tx1"/>
                </a:solidFill>
                <a:latin typeface="Comic Sans MS" pitchFamily="66" charset="0"/>
              </a:rPr>
              <a:t>VIRUS DESTROYING HOST CELL</a:t>
            </a:r>
          </a:p>
        </p:txBody>
      </p:sp>
      <p:sp>
        <p:nvSpPr>
          <p:cNvPr id="63497" name="Footer Placeholder 10"/>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a:noFill/>
        </p:spPr>
        <p:txBody>
          <a:bodyPr/>
          <a:lstStyle/>
          <a:p>
            <a:fld id="{CE683F35-3252-44D7-89E4-D1AE408735A4}" type="slidenum">
              <a:rPr lang="en-US"/>
              <a:pPr/>
              <a:t>18</a:t>
            </a:fld>
            <a:endParaRPr lang="en-US"/>
          </a:p>
        </p:txBody>
      </p:sp>
      <p:pic>
        <p:nvPicPr>
          <p:cNvPr id="64515" name="Picture 2" descr="image012"/>
          <p:cNvPicPr>
            <a:picLocks noChangeAspect="1" noChangeArrowheads="1"/>
          </p:cNvPicPr>
          <p:nvPr/>
        </p:nvPicPr>
        <p:blipFill>
          <a:blip r:embed="rId3"/>
          <a:srcRect/>
          <a:stretch>
            <a:fillRect/>
          </a:stretch>
        </p:blipFill>
        <p:spPr bwMode="auto">
          <a:xfrm>
            <a:off x="0" y="895350"/>
            <a:ext cx="9144000" cy="5962650"/>
          </a:xfrm>
          <a:prstGeom prst="rect">
            <a:avLst/>
          </a:prstGeom>
          <a:noFill/>
          <a:ln w="9525">
            <a:noFill/>
            <a:miter lim="800000"/>
            <a:headEnd/>
            <a:tailEnd/>
          </a:ln>
        </p:spPr>
      </p:pic>
      <p:sp>
        <p:nvSpPr>
          <p:cNvPr id="117763" name="Rectangle 3"/>
          <p:cNvSpPr>
            <a:spLocks noGrp="1" noChangeArrowheads="1"/>
          </p:cNvSpPr>
          <p:nvPr>
            <p:ph type="title"/>
          </p:nvPr>
        </p:nvSpPr>
        <p:spPr>
          <a:xfrm>
            <a:off x="457200" y="0"/>
            <a:ext cx="8229600" cy="823913"/>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Lytic and Lysogenic Cycles</a:t>
            </a:r>
            <a:r>
              <a:rPr lang="en-US" sz="4000" smtClean="0"/>
              <a:t> </a:t>
            </a:r>
          </a:p>
        </p:txBody>
      </p:sp>
      <p:sp>
        <p:nvSpPr>
          <p:cNvPr id="64517"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26"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Rectangle 1027"/>
          <p:cNvSpPr>
            <a:spLocks noGrp="1" noChangeArrowheads="1"/>
          </p:cNvSpPr>
          <p:nvPr>
            <p:ph type="title"/>
          </p:nvPr>
        </p:nvSpPr>
        <p:spPr/>
        <p:txBody>
          <a:bodyPr>
            <a:normAutofit fontScale="90000"/>
          </a:bodyPr>
          <a:lstStyle/>
          <a:p>
            <a:r>
              <a:rPr lang="en-US" smtClean="0"/>
              <a:t>Replication</a:t>
            </a:r>
          </a:p>
        </p:txBody>
      </p:sp>
      <p:graphicFrame>
        <p:nvGraphicFramePr>
          <p:cNvPr id="13316" name="Object 1028"/>
          <p:cNvGraphicFramePr>
            <a:graphicFrameLocks noChangeAspect="1"/>
          </p:cNvGraphicFramePr>
          <p:nvPr>
            <p:ph type="tbl" idx="4294967295"/>
          </p:nvPr>
        </p:nvGraphicFramePr>
        <p:xfrm>
          <a:off x="1374775" y="3209925"/>
          <a:ext cx="7769225" cy="4106863"/>
        </p:xfrm>
        <a:graphic>
          <a:graphicData uri="http://schemas.openxmlformats.org/presentationml/2006/ole">
            <p:oleObj spid="_x0000_s2050" name="Document" r:id="rId4" imgW="7885281" imgH="4162283" progId="Word.Document.8">
              <p:embed/>
            </p:oleObj>
          </a:graphicData>
        </a:graphic>
      </p:graphicFrame>
      <p:sp>
        <p:nvSpPr>
          <p:cNvPr id="13317" name="Rectangle 1029"/>
          <p:cNvSpPr>
            <a:spLocks noGrp="1" noChangeArrowheads="1"/>
          </p:cNvSpPr>
          <p:nvPr>
            <p:ph type="body" sz="half" idx="1"/>
          </p:nvPr>
        </p:nvSpPr>
        <p:spPr>
          <a:xfrm>
            <a:off x="685800" y="1828800"/>
            <a:ext cx="3200400" cy="4267200"/>
          </a:xfrm>
        </p:spPr>
        <p:txBody>
          <a:bodyPr/>
          <a:lstStyle/>
          <a:p>
            <a:pPr>
              <a:lnSpc>
                <a:spcPct val="80000"/>
              </a:lnSpc>
            </a:pPr>
            <a:r>
              <a:rPr lang="en-US" sz="1600" i="1" smtClean="0">
                <a:latin typeface="Arial" charset="0"/>
              </a:rPr>
              <a:t>5 STEPS:</a:t>
            </a:r>
          </a:p>
          <a:p>
            <a:pPr>
              <a:lnSpc>
                <a:spcPct val="80000"/>
              </a:lnSpc>
            </a:pPr>
            <a:r>
              <a:rPr lang="en-US" sz="1600" smtClean="0">
                <a:latin typeface="Arial" charset="0"/>
              </a:rPr>
              <a:t>1. ABSORPTION</a:t>
            </a:r>
          </a:p>
          <a:p>
            <a:pPr>
              <a:lnSpc>
                <a:spcPct val="80000"/>
              </a:lnSpc>
            </a:pPr>
            <a:r>
              <a:rPr lang="en-US" sz="1600" smtClean="0">
                <a:latin typeface="Arial" charset="0"/>
              </a:rPr>
              <a:t>2. PENETRATION</a:t>
            </a:r>
          </a:p>
          <a:p>
            <a:pPr>
              <a:lnSpc>
                <a:spcPct val="80000"/>
              </a:lnSpc>
            </a:pPr>
            <a:r>
              <a:rPr lang="en-US" sz="1600" smtClean="0">
                <a:latin typeface="Arial" charset="0"/>
              </a:rPr>
              <a:t>3. SYNTHESIS OF VIRAL COMPONENTS</a:t>
            </a:r>
          </a:p>
          <a:p>
            <a:pPr>
              <a:lnSpc>
                <a:spcPct val="80000"/>
              </a:lnSpc>
            </a:pPr>
            <a:r>
              <a:rPr lang="en-US" sz="1600" smtClean="0">
                <a:latin typeface="Arial" charset="0"/>
              </a:rPr>
              <a:t>4. MATURATION</a:t>
            </a:r>
          </a:p>
          <a:p>
            <a:pPr>
              <a:lnSpc>
                <a:spcPct val="80000"/>
              </a:lnSpc>
            </a:pPr>
            <a:r>
              <a:rPr lang="en-US" sz="1600" smtClean="0">
                <a:latin typeface="Arial" charset="0"/>
              </a:rPr>
              <a:t>5. RELEASE</a:t>
            </a:r>
            <a:endParaRPr lang="en-US" sz="2000" b="1" smtClean="0">
              <a:latin typeface="Arial" charset="0"/>
            </a:endParaRPr>
          </a:p>
          <a:p>
            <a:pPr>
              <a:lnSpc>
                <a:spcPct val="80000"/>
              </a:lnSpc>
            </a:pPr>
            <a:r>
              <a:rPr lang="en-US" sz="2000" b="1" smtClean="0">
                <a:latin typeface="Arial" charset="0"/>
              </a:rPr>
              <a:t>lytic- </a:t>
            </a:r>
            <a:r>
              <a:rPr lang="en-US" sz="1600" smtClean="0">
                <a:latin typeface="Arial" charset="0"/>
              </a:rPr>
              <a:t>the cell membrane of the host is completely destroyed, killing the cell</a:t>
            </a:r>
            <a:endParaRPr lang="en-US" sz="2000" smtClean="0"/>
          </a:p>
          <a:p>
            <a:pPr>
              <a:lnSpc>
                <a:spcPct val="80000"/>
              </a:lnSpc>
            </a:pPr>
            <a:r>
              <a:rPr lang="en-US" sz="2000" b="1" smtClean="0">
                <a:latin typeface="Arial" charset="0"/>
              </a:rPr>
              <a:t>lysogenic- </a:t>
            </a:r>
            <a:r>
              <a:rPr lang="en-US" sz="1600" smtClean="0">
                <a:latin typeface="Arial" charset="0"/>
              </a:rPr>
              <a:t>lays dormant until lytic cycle</a:t>
            </a:r>
            <a:endParaRPr lang="en-US" sz="2000" b="1" smtClean="0">
              <a:latin typeface="Arial" charset="0"/>
            </a:endParaRPr>
          </a:p>
          <a:p>
            <a:pPr>
              <a:lnSpc>
                <a:spcPct val="80000"/>
              </a:lnSpc>
            </a:pPr>
            <a:r>
              <a:rPr lang="en-US" sz="2000" b="1" smtClean="0">
                <a:latin typeface="Arial" charset="0"/>
              </a:rPr>
              <a:t>budding- </a:t>
            </a:r>
            <a:r>
              <a:rPr lang="en-US" sz="1600" smtClean="0">
                <a:latin typeface="Arial" charset="0"/>
              </a:rPr>
              <a:t>mature viruses leave the cell a few at a time.</a:t>
            </a:r>
            <a:endParaRPr lang="en-US" sz="2000" smtClean="0"/>
          </a:p>
          <a:p>
            <a:pPr>
              <a:lnSpc>
                <a:spcPct val="80000"/>
              </a:lnSpc>
            </a:pPr>
            <a:endParaRPr lang="en-US" sz="2000" smtClean="0"/>
          </a:p>
        </p:txBody>
      </p:sp>
      <p:grpSp>
        <p:nvGrpSpPr>
          <p:cNvPr id="2" name="Group 1031"/>
          <p:cNvGrpSpPr>
            <a:grpSpLocks/>
          </p:cNvGrpSpPr>
          <p:nvPr/>
        </p:nvGrpSpPr>
        <p:grpSpPr bwMode="auto">
          <a:xfrm>
            <a:off x="4724400" y="2133600"/>
            <a:ext cx="3886200" cy="2976563"/>
            <a:chOff x="2928" y="1160"/>
            <a:chExt cx="2448" cy="1875"/>
          </a:xfrm>
        </p:grpSpPr>
        <p:pic>
          <p:nvPicPr>
            <p:cNvPr id="13320" name="Picture 1032" descr="bind"/>
            <p:cNvPicPr>
              <a:picLocks noChangeAspect="1" noChangeArrowheads="1" noCrop="1"/>
            </p:cNvPicPr>
            <p:nvPr/>
          </p:nvPicPr>
          <p:blipFill>
            <a:blip r:embed="rId5"/>
            <a:srcRect/>
            <a:stretch>
              <a:fillRect/>
            </a:stretch>
          </p:blipFill>
          <p:spPr bwMode="auto">
            <a:xfrm>
              <a:off x="2928" y="1160"/>
              <a:ext cx="2448" cy="1875"/>
            </a:xfrm>
            <a:prstGeom prst="rect">
              <a:avLst/>
            </a:prstGeom>
            <a:noFill/>
            <a:ln w="9525">
              <a:noFill/>
              <a:miter lim="800000"/>
              <a:headEnd/>
              <a:tailEnd/>
            </a:ln>
          </p:spPr>
        </p:pic>
        <p:sp>
          <p:nvSpPr>
            <p:cNvPr id="13321" name="Text Box 1033"/>
            <p:cNvSpPr txBox="1">
              <a:spLocks noChangeArrowheads="1"/>
            </p:cNvSpPr>
            <p:nvPr/>
          </p:nvSpPr>
          <p:spPr bwMode="auto">
            <a:xfrm>
              <a:off x="2928" y="2889"/>
              <a:ext cx="2208" cy="135"/>
            </a:xfrm>
            <a:prstGeom prst="rect">
              <a:avLst/>
            </a:prstGeom>
            <a:noFill/>
            <a:ln w="9525" algn="ctr">
              <a:noFill/>
              <a:miter lim="800000"/>
              <a:headEnd/>
              <a:tailEnd/>
            </a:ln>
          </p:spPr>
          <p:txBody>
            <a:bodyPr>
              <a:spAutoFit/>
            </a:bodyPr>
            <a:lstStyle/>
            <a:p>
              <a:pPr eaLnBrk="1" hangingPunct="1"/>
              <a:r>
                <a:rPr lang="en-US" sz="800" b="1">
                  <a:solidFill>
                    <a:schemeClr val="bg1"/>
                  </a:solidFill>
                  <a:latin typeface="Arial" charset="0"/>
                </a:rPr>
                <a:t>http://www.microbiologybytes.com/introduction/structure.html</a:t>
              </a:r>
            </a:p>
          </p:txBody>
        </p:sp>
      </p:grpSp>
      <p:sp>
        <p:nvSpPr>
          <p:cNvPr id="13319" name="Rectangle 1034"/>
          <p:cNvSpPr>
            <a:spLocks noGrp="1" noChangeArrowheads="1" noTextEdit="1"/>
          </p:cNvSpPr>
          <p:nvPr>
            <p:ph type="clipArt" sz="half" idx="2"/>
          </p:nvPr>
        </p:nvSpPr>
        <p:spPr>
          <a:xfrm>
            <a:off x="4800600" y="1676400"/>
            <a:ext cx="3810000" cy="4114800"/>
          </a:xfrm>
        </p:spPr>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7BF6D56-E4DB-485F-9B49-3A62BC7297BB}" type="slidenum">
              <a:rPr lang="en-US"/>
              <a:pPr/>
              <a:t>2</a:t>
            </a:fld>
            <a:endParaRPr lang="en-US"/>
          </a:p>
        </p:txBody>
      </p:sp>
      <p:sp>
        <p:nvSpPr>
          <p:cNvPr id="173058" name="Rectangle 2"/>
          <p:cNvSpPr>
            <a:spLocks noGrp="1" noChangeArrowheads="1"/>
          </p:cNvSpPr>
          <p:nvPr>
            <p:ph type="title"/>
          </p:nvPr>
        </p:nvSpPr>
        <p:spPr>
          <a:xfrm>
            <a:off x="838200" y="533400"/>
            <a:ext cx="72390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Viral Attack</a:t>
            </a:r>
          </a:p>
        </p:txBody>
      </p:sp>
      <p:sp>
        <p:nvSpPr>
          <p:cNvPr id="173059" name="Rectangle 3"/>
          <p:cNvSpPr>
            <a:spLocks noGrp="1" noChangeArrowheads="1"/>
          </p:cNvSpPr>
          <p:nvPr>
            <p:ph type="body" idx="1"/>
          </p:nvPr>
        </p:nvSpPr>
        <p:spPr>
          <a:xfrm>
            <a:off x="533400" y="1676400"/>
            <a:ext cx="8153400" cy="4876800"/>
          </a:xfrm>
        </p:spPr>
        <p:txBody>
          <a:bodyPr/>
          <a:lstStyle/>
          <a:p>
            <a:pPr eaLnBrk="1" hangingPunct="1"/>
            <a:r>
              <a:rPr lang="en-US" sz="3600" smtClean="0">
                <a:latin typeface="Comic Sans MS" pitchFamily="66" charset="0"/>
              </a:rPr>
              <a:t>Viruses are very specific as to which species they attack</a:t>
            </a:r>
          </a:p>
          <a:p>
            <a:pPr eaLnBrk="1" hangingPunct="1"/>
            <a:r>
              <a:rPr lang="en-US" sz="3600" smtClean="0">
                <a:solidFill>
                  <a:srgbClr val="82003B"/>
                </a:solidFill>
                <a:latin typeface="Comic Sans MS" pitchFamily="66" charset="0"/>
              </a:rPr>
              <a:t>HOST specific</a:t>
            </a:r>
          </a:p>
          <a:p>
            <a:pPr eaLnBrk="1" hangingPunct="1"/>
            <a:r>
              <a:rPr lang="en-US" sz="3600" smtClean="0">
                <a:latin typeface="Comic Sans MS" pitchFamily="66" charset="0"/>
              </a:rPr>
              <a:t>Humans rarely share viral diseases with other animals</a:t>
            </a:r>
          </a:p>
          <a:p>
            <a:pPr eaLnBrk="1" hangingPunct="1"/>
            <a:r>
              <a:rPr lang="en-US" sz="3600" smtClean="0">
                <a:solidFill>
                  <a:srgbClr val="FFFF00"/>
                </a:solidFill>
                <a:latin typeface="Comic Sans MS" pitchFamily="66" charset="0"/>
              </a:rPr>
              <a:t>Eukaryotic viruses</a:t>
            </a:r>
            <a:r>
              <a:rPr lang="en-US" sz="3600" smtClean="0">
                <a:latin typeface="Comic Sans MS" pitchFamily="66" charset="0"/>
              </a:rPr>
              <a:t> usually have protective </a:t>
            </a:r>
            <a:r>
              <a:rPr lang="en-US" sz="3600" smtClean="0">
                <a:solidFill>
                  <a:srgbClr val="FFFF00"/>
                </a:solidFill>
                <a:latin typeface="Comic Sans MS" pitchFamily="66" charset="0"/>
              </a:rPr>
              <a:t>envelopes</a:t>
            </a:r>
            <a:r>
              <a:rPr lang="en-US" sz="3600" smtClean="0">
                <a:latin typeface="Comic Sans MS" pitchFamily="66" charset="0"/>
              </a:rPr>
              <a:t> made from the host cell  membrane</a:t>
            </a:r>
          </a:p>
        </p:txBody>
      </p:sp>
      <p:sp>
        <p:nvSpPr>
          <p:cNvPr id="48133"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smtClean="0"/>
              <a:t>Lytic cycle</a:t>
            </a:r>
            <a:br>
              <a:rPr lang="en-US" sz="4000" smtClean="0"/>
            </a:br>
            <a:endParaRPr lang="en-US" sz="4000" smtClean="0"/>
          </a:p>
        </p:txBody>
      </p:sp>
      <p:sp>
        <p:nvSpPr>
          <p:cNvPr id="14339" name="Rectangle 3"/>
          <p:cNvSpPr>
            <a:spLocks noGrp="1" noChangeArrowheads="1"/>
          </p:cNvSpPr>
          <p:nvPr>
            <p:ph type="body" idx="1"/>
          </p:nvPr>
        </p:nvSpPr>
        <p:spPr>
          <a:xfrm>
            <a:off x="533400" y="1981200"/>
            <a:ext cx="7772400" cy="4114800"/>
          </a:xfrm>
        </p:spPr>
        <p:txBody>
          <a:bodyPr/>
          <a:lstStyle/>
          <a:p>
            <a:r>
              <a:rPr lang="en-US" smtClean="0"/>
              <a:t>Viruses that cause host cell to burst are referred to as </a:t>
            </a:r>
            <a:r>
              <a:rPr lang="en-US" i="1" u="sng" smtClean="0"/>
              <a:t>virulent</a:t>
            </a:r>
            <a:r>
              <a:rPr lang="en-US" smtClean="0"/>
              <a:t> viruses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yticcycle"/>
          <p:cNvPicPr>
            <a:picLocks noChangeAspect="1" noChangeArrowheads="1"/>
          </p:cNvPicPr>
          <p:nvPr/>
        </p:nvPicPr>
        <p:blipFill>
          <a:blip r:embed="rId2"/>
          <a:srcRect t="836"/>
          <a:stretch>
            <a:fillRect/>
          </a:stretch>
        </p:blipFill>
        <p:spPr bwMode="auto">
          <a:xfrm>
            <a:off x="838200" y="-12700"/>
            <a:ext cx="7391400" cy="6880225"/>
          </a:xfrm>
          <a:prstGeom prst="rect">
            <a:avLst/>
          </a:prstGeom>
          <a:noFill/>
          <a:ln w="9525">
            <a:noFill/>
            <a:miter lim="800000"/>
            <a:headEnd/>
            <a:tailEnd/>
          </a:ln>
        </p:spPr>
      </p:pic>
      <p:sp>
        <p:nvSpPr>
          <p:cNvPr id="15363" name="Rectangle 3"/>
          <p:cNvSpPr>
            <a:spLocks noChangeArrowheads="1"/>
          </p:cNvSpPr>
          <p:nvPr/>
        </p:nvSpPr>
        <p:spPr bwMode="auto">
          <a:xfrm>
            <a:off x="4876800" y="0"/>
            <a:ext cx="1219200" cy="6096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91140" name="Text Box 4"/>
          <p:cNvSpPr txBox="1">
            <a:spLocks noChangeArrowheads="1"/>
          </p:cNvSpPr>
          <p:nvPr/>
        </p:nvSpPr>
        <p:spPr bwMode="auto">
          <a:xfrm>
            <a:off x="4876800" y="0"/>
            <a:ext cx="2419350" cy="366713"/>
          </a:xfrm>
          <a:prstGeom prst="rect">
            <a:avLst/>
          </a:prstGeom>
          <a:noFill/>
          <a:ln w="12700" cap="sq">
            <a:noFill/>
            <a:miter lim="800000"/>
            <a:headEnd type="none" w="sm" len="sm"/>
            <a:tailEnd type="none" w="sm" len="sm"/>
          </a:ln>
        </p:spPr>
        <p:txBody>
          <a:bodyPr>
            <a:spAutoFit/>
          </a:bodyPr>
          <a:lstStyle/>
          <a:p>
            <a:r>
              <a:rPr lang="en-US" sz="1800" b="1">
                <a:latin typeface="Arial" charset="0"/>
              </a:rPr>
              <a:t>Step 1: </a:t>
            </a:r>
            <a:r>
              <a:rPr lang="en-US" sz="1800">
                <a:latin typeface="Arial" charset="0"/>
              </a:rPr>
              <a:t>virus attaches</a:t>
            </a:r>
            <a:endParaRPr lang="en-US" sz="1800" b="1">
              <a:latin typeface="Arial" charset="0"/>
            </a:endParaRPr>
          </a:p>
        </p:txBody>
      </p:sp>
      <p:sp>
        <p:nvSpPr>
          <p:cNvPr id="15365" name="Rectangle 5"/>
          <p:cNvSpPr>
            <a:spLocks noChangeArrowheads="1"/>
          </p:cNvSpPr>
          <p:nvPr/>
        </p:nvSpPr>
        <p:spPr bwMode="auto">
          <a:xfrm>
            <a:off x="6477000" y="609600"/>
            <a:ext cx="1752600" cy="6858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91142" name="Text Box 6"/>
          <p:cNvSpPr txBox="1">
            <a:spLocks noChangeArrowheads="1"/>
          </p:cNvSpPr>
          <p:nvPr/>
        </p:nvSpPr>
        <p:spPr bwMode="auto">
          <a:xfrm>
            <a:off x="6096000" y="685800"/>
            <a:ext cx="2292350" cy="641350"/>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2: </a:t>
            </a:r>
            <a:r>
              <a:rPr lang="en-US" sz="1800">
                <a:latin typeface="Arial" charset="0"/>
              </a:rPr>
              <a:t>virus inserts </a:t>
            </a:r>
          </a:p>
          <a:p>
            <a:r>
              <a:rPr lang="en-US" sz="1800">
                <a:latin typeface="Arial" charset="0"/>
              </a:rPr>
              <a:t>nucleic acid</a:t>
            </a:r>
            <a:endParaRPr lang="en-US" sz="1800" b="1">
              <a:latin typeface="Arial" charset="0"/>
            </a:endParaRPr>
          </a:p>
        </p:txBody>
      </p:sp>
      <p:sp>
        <p:nvSpPr>
          <p:cNvPr id="15367" name="Rectangle 7"/>
          <p:cNvSpPr>
            <a:spLocks noChangeArrowheads="1"/>
          </p:cNvSpPr>
          <p:nvPr/>
        </p:nvSpPr>
        <p:spPr bwMode="auto">
          <a:xfrm>
            <a:off x="6553200" y="2438400"/>
            <a:ext cx="1752600" cy="6096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5368" name="Rectangle 8"/>
          <p:cNvSpPr>
            <a:spLocks noChangeArrowheads="1"/>
          </p:cNvSpPr>
          <p:nvPr/>
        </p:nvSpPr>
        <p:spPr bwMode="auto">
          <a:xfrm>
            <a:off x="3505200" y="3124200"/>
            <a:ext cx="1828800" cy="9144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91145" name="Text Box 9"/>
          <p:cNvSpPr txBox="1">
            <a:spLocks noChangeArrowheads="1"/>
          </p:cNvSpPr>
          <p:nvPr/>
        </p:nvSpPr>
        <p:spPr bwMode="auto">
          <a:xfrm>
            <a:off x="5257800" y="4419600"/>
            <a:ext cx="3308350" cy="915988"/>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4: </a:t>
            </a:r>
            <a:r>
              <a:rPr lang="en-US" sz="1800">
                <a:latin typeface="Arial" charset="0"/>
              </a:rPr>
              <a:t>virus takes over cell’s </a:t>
            </a:r>
          </a:p>
          <a:p>
            <a:r>
              <a:rPr lang="en-US" sz="1800">
                <a:latin typeface="Arial" charset="0"/>
              </a:rPr>
              <a:t>metabolism and viral parts are </a:t>
            </a:r>
          </a:p>
          <a:p>
            <a:r>
              <a:rPr lang="en-US" sz="1800">
                <a:latin typeface="Arial" charset="0"/>
              </a:rPr>
              <a:t>constructed</a:t>
            </a:r>
            <a:endParaRPr lang="en-US" sz="1800" b="1">
              <a:latin typeface="Arial" charset="0"/>
            </a:endParaRPr>
          </a:p>
        </p:txBody>
      </p:sp>
      <p:sp>
        <p:nvSpPr>
          <p:cNvPr id="15370" name="Rectangle 10"/>
          <p:cNvSpPr>
            <a:spLocks noChangeArrowheads="1"/>
          </p:cNvSpPr>
          <p:nvPr/>
        </p:nvSpPr>
        <p:spPr bwMode="auto">
          <a:xfrm>
            <a:off x="228600" y="2438400"/>
            <a:ext cx="1828800" cy="6096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5371" name="Rectangle 11"/>
          <p:cNvSpPr>
            <a:spLocks noChangeArrowheads="1"/>
          </p:cNvSpPr>
          <p:nvPr/>
        </p:nvSpPr>
        <p:spPr bwMode="auto">
          <a:xfrm>
            <a:off x="1600200" y="0"/>
            <a:ext cx="1752600" cy="6096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91148" name="Text Box 12"/>
          <p:cNvSpPr txBox="1">
            <a:spLocks noChangeArrowheads="1"/>
          </p:cNvSpPr>
          <p:nvPr/>
        </p:nvSpPr>
        <p:spPr bwMode="auto">
          <a:xfrm>
            <a:off x="152400" y="2514600"/>
            <a:ext cx="2114550" cy="915988"/>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5: </a:t>
            </a:r>
            <a:r>
              <a:rPr lang="en-US" sz="1800">
                <a:latin typeface="Arial" charset="0"/>
              </a:rPr>
              <a:t>viral parts</a:t>
            </a:r>
          </a:p>
          <a:p>
            <a:r>
              <a:rPr lang="en-US" sz="1800">
                <a:latin typeface="Arial" charset="0"/>
              </a:rPr>
              <a:t>are assembled into</a:t>
            </a:r>
          </a:p>
          <a:p>
            <a:r>
              <a:rPr lang="en-US" sz="1800">
                <a:latin typeface="Arial" charset="0"/>
              </a:rPr>
              <a:t>new viruses</a:t>
            </a:r>
            <a:endParaRPr lang="en-US" sz="1800" b="1">
              <a:latin typeface="Arial" charset="0"/>
            </a:endParaRPr>
          </a:p>
        </p:txBody>
      </p:sp>
      <p:sp>
        <p:nvSpPr>
          <p:cNvPr id="91149" name="Text Box 13"/>
          <p:cNvSpPr txBox="1">
            <a:spLocks noChangeArrowheads="1"/>
          </p:cNvSpPr>
          <p:nvPr/>
        </p:nvSpPr>
        <p:spPr bwMode="auto">
          <a:xfrm>
            <a:off x="152400" y="152400"/>
            <a:ext cx="3587750" cy="1465263"/>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6: </a:t>
            </a:r>
            <a:r>
              <a:rPr lang="en-US" sz="1800">
                <a:latin typeface="Arial" charset="0"/>
              </a:rPr>
              <a:t>host cell bursts, releasing</a:t>
            </a:r>
          </a:p>
          <a:p>
            <a:r>
              <a:rPr lang="en-US" sz="1800">
                <a:latin typeface="Arial" charset="0"/>
              </a:rPr>
              <a:t>newly-constructed viruses into</a:t>
            </a:r>
          </a:p>
          <a:p>
            <a:r>
              <a:rPr lang="en-US" sz="1800">
                <a:latin typeface="Arial" charset="0"/>
              </a:rPr>
              <a:t>the environment to</a:t>
            </a:r>
          </a:p>
          <a:p>
            <a:r>
              <a:rPr lang="en-US" sz="1800">
                <a:latin typeface="Arial" charset="0"/>
              </a:rPr>
              <a:t>infect other host</a:t>
            </a:r>
          </a:p>
          <a:p>
            <a:r>
              <a:rPr lang="en-US" sz="1800">
                <a:latin typeface="Arial" charset="0"/>
              </a:rPr>
              <a:t>cells</a:t>
            </a:r>
            <a:endParaRPr lang="en-US" sz="1800" b="1">
              <a:latin typeface="Arial" charset="0"/>
            </a:endParaRPr>
          </a:p>
        </p:txBody>
      </p:sp>
      <p:sp>
        <p:nvSpPr>
          <p:cNvPr id="91150" name="Text Box 14"/>
          <p:cNvSpPr txBox="1">
            <a:spLocks noChangeArrowheads="1"/>
          </p:cNvSpPr>
          <p:nvPr/>
        </p:nvSpPr>
        <p:spPr bwMode="auto">
          <a:xfrm>
            <a:off x="6584950" y="2514600"/>
            <a:ext cx="2559050" cy="641350"/>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3: </a:t>
            </a:r>
            <a:r>
              <a:rPr lang="en-US" sz="1800">
                <a:latin typeface="Arial" charset="0"/>
              </a:rPr>
              <a:t>host cell’s DNA</a:t>
            </a:r>
          </a:p>
          <a:p>
            <a:r>
              <a:rPr lang="en-US" sz="1800">
                <a:latin typeface="Arial" charset="0"/>
              </a:rPr>
              <a:t>is destroyed</a:t>
            </a:r>
            <a:endParaRPr lang="en-US" sz="1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2" grpId="0"/>
      <p:bldP spid="91145" grpId="0"/>
      <p:bldP spid="91148" grpId="0"/>
      <p:bldP spid="91149" grpId="0"/>
      <p:bldP spid="911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u="sng" smtClean="0"/>
              <a:t>Lysogenic cycle</a:t>
            </a:r>
          </a:p>
        </p:txBody>
      </p:sp>
      <p:sp>
        <p:nvSpPr>
          <p:cNvPr id="16387" name="Rectangle 5"/>
          <p:cNvSpPr>
            <a:spLocks noGrp="1" noChangeArrowheads="1"/>
          </p:cNvSpPr>
          <p:nvPr>
            <p:ph type="body" idx="1"/>
          </p:nvPr>
        </p:nvSpPr>
        <p:spPr/>
        <p:txBody>
          <a:bodyPr/>
          <a:lstStyle/>
          <a:p>
            <a:pPr marL="609600" indent="-609600">
              <a:buFont typeface="Wingdings" pitchFamily="2" charset="2"/>
              <a:buAutoNum type="arabicPeriod"/>
            </a:pPr>
            <a:r>
              <a:rPr lang="en-US" sz="2800" smtClean="0"/>
              <a:t>Virus attaches to host</a:t>
            </a:r>
          </a:p>
          <a:p>
            <a:pPr marL="609600" indent="-609600">
              <a:buFont typeface="Wingdings" pitchFamily="2" charset="2"/>
              <a:buAutoNum type="arabicPeriod"/>
            </a:pPr>
            <a:r>
              <a:rPr lang="en-US" sz="2800" smtClean="0"/>
              <a:t>Inserts nucleic acid</a:t>
            </a:r>
          </a:p>
          <a:p>
            <a:pPr marL="609600" indent="-609600">
              <a:buFont typeface="Wingdings" pitchFamily="2" charset="2"/>
              <a:buAutoNum type="arabicPeriod"/>
            </a:pPr>
            <a:r>
              <a:rPr lang="en-US" sz="2800" smtClean="0"/>
              <a:t>Viral DNA incorporates itself into host’s DNA</a:t>
            </a:r>
          </a:p>
          <a:p>
            <a:pPr marL="609600" indent="-609600">
              <a:buFont typeface="Wingdings" pitchFamily="2" charset="2"/>
              <a:buAutoNum type="arabicPeriod"/>
            </a:pPr>
            <a:r>
              <a:rPr lang="en-US" sz="2800" smtClean="0"/>
              <a:t>Provirus reproduced when host cell reproduces</a:t>
            </a:r>
          </a:p>
          <a:p>
            <a:pPr marL="609600" indent="-609600">
              <a:buFont typeface="Wingdings" pitchFamily="2" charset="2"/>
              <a:buAutoNum type="arabicPeriod"/>
            </a:pPr>
            <a:r>
              <a:rPr lang="en-US" sz="2800" smtClean="0"/>
              <a:t>Lysogenic phase continues</a:t>
            </a:r>
          </a:p>
          <a:p>
            <a:pPr marL="609600" indent="-609600">
              <a:buFont typeface="Wingdings" pitchFamily="2" charset="2"/>
              <a:buAutoNum type="arabicPeriod"/>
            </a:pPr>
            <a:r>
              <a:rPr lang="en-US" sz="2800" smtClean="0"/>
              <a:t>Provirus emerges and enters</a:t>
            </a:r>
          </a:p>
          <a:p>
            <a:pPr marL="609600" indent="-609600">
              <a:buFont typeface="Wingdings" pitchFamily="2" charset="2"/>
              <a:buNone/>
            </a:pPr>
            <a:r>
              <a:rPr lang="en-US" sz="2800" smtClean="0"/>
              <a:t>	lytic cycle</a:t>
            </a:r>
          </a:p>
          <a:p>
            <a:pPr marL="609600" indent="-609600"/>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ysogenic"/>
          <p:cNvPicPr>
            <a:picLocks noChangeAspect="1" noChangeArrowheads="1"/>
          </p:cNvPicPr>
          <p:nvPr/>
        </p:nvPicPr>
        <p:blipFill>
          <a:blip r:embed="rId2"/>
          <a:srcRect t="1305" r="53098"/>
          <a:stretch>
            <a:fillRect/>
          </a:stretch>
        </p:blipFill>
        <p:spPr bwMode="auto">
          <a:xfrm>
            <a:off x="228600" y="-31750"/>
            <a:ext cx="4038600" cy="6931025"/>
          </a:xfrm>
          <a:prstGeom prst="rect">
            <a:avLst/>
          </a:prstGeom>
          <a:noFill/>
          <a:ln w="9525">
            <a:noFill/>
            <a:miter lim="800000"/>
            <a:headEnd/>
            <a:tailEnd/>
          </a:ln>
        </p:spPr>
      </p:pic>
      <p:pic>
        <p:nvPicPr>
          <p:cNvPr id="17411" name="Picture 3" descr="lysogenic"/>
          <p:cNvPicPr>
            <a:picLocks noChangeAspect="1" noChangeArrowheads="1"/>
          </p:cNvPicPr>
          <p:nvPr/>
        </p:nvPicPr>
        <p:blipFill>
          <a:blip r:embed="rId2"/>
          <a:srcRect t="1305" r="46902" b="42905"/>
          <a:stretch>
            <a:fillRect/>
          </a:stretch>
        </p:blipFill>
        <p:spPr bwMode="auto">
          <a:xfrm>
            <a:off x="228600" y="0"/>
            <a:ext cx="4572000" cy="3917950"/>
          </a:xfrm>
          <a:prstGeom prst="rect">
            <a:avLst/>
          </a:prstGeom>
          <a:noFill/>
          <a:ln w="9525">
            <a:noFill/>
            <a:miter lim="800000"/>
            <a:headEnd/>
            <a:tailEnd/>
          </a:ln>
        </p:spPr>
      </p:pic>
      <p:sp>
        <p:nvSpPr>
          <p:cNvPr id="17412" name="Rectangle 4"/>
          <p:cNvSpPr>
            <a:spLocks noChangeArrowheads="1"/>
          </p:cNvSpPr>
          <p:nvPr/>
        </p:nvSpPr>
        <p:spPr bwMode="auto">
          <a:xfrm>
            <a:off x="2743200" y="0"/>
            <a:ext cx="1447800" cy="4572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7413" name="Text Box 5"/>
          <p:cNvSpPr txBox="1">
            <a:spLocks noChangeArrowheads="1"/>
          </p:cNvSpPr>
          <p:nvPr/>
        </p:nvSpPr>
        <p:spPr bwMode="auto">
          <a:xfrm>
            <a:off x="2362200" y="152400"/>
            <a:ext cx="2419350" cy="366713"/>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1: </a:t>
            </a:r>
            <a:r>
              <a:rPr lang="en-US" sz="1800">
                <a:latin typeface="Arial" charset="0"/>
              </a:rPr>
              <a:t>virus attaches</a:t>
            </a:r>
            <a:endParaRPr lang="en-US" sz="1800" b="1">
              <a:latin typeface="Arial" charset="0"/>
            </a:endParaRPr>
          </a:p>
        </p:txBody>
      </p:sp>
      <p:sp>
        <p:nvSpPr>
          <p:cNvPr id="17414" name="Rectangle 6"/>
          <p:cNvSpPr>
            <a:spLocks noChangeArrowheads="1"/>
          </p:cNvSpPr>
          <p:nvPr/>
        </p:nvSpPr>
        <p:spPr bwMode="auto">
          <a:xfrm>
            <a:off x="2743200" y="1524000"/>
            <a:ext cx="1600200" cy="12954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7415" name="Text Box 7"/>
          <p:cNvSpPr txBox="1">
            <a:spLocks noChangeArrowheads="1"/>
          </p:cNvSpPr>
          <p:nvPr/>
        </p:nvSpPr>
        <p:spPr bwMode="auto">
          <a:xfrm>
            <a:off x="228600" y="2209800"/>
            <a:ext cx="2228850" cy="641350"/>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2: </a:t>
            </a:r>
            <a:r>
              <a:rPr lang="en-US" sz="1800">
                <a:latin typeface="Arial" charset="0"/>
              </a:rPr>
              <a:t>virus inserts</a:t>
            </a:r>
          </a:p>
          <a:p>
            <a:r>
              <a:rPr lang="en-US" sz="1800">
                <a:latin typeface="Arial" charset="0"/>
              </a:rPr>
              <a:t>nucleic acid</a:t>
            </a:r>
            <a:endParaRPr lang="en-US" sz="1800" b="1">
              <a:latin typeface="Arial" charset="0"/>
            </a:endParaRPr>
          </a:p>
        </p:txBody>
      </p:sp>
      <p:sp>
        <p:nvSpPr>
          <p:cNvPr id="17416" name="Rectangle 8"/>
          <p:cNvSpPr>
            <a:spLocks noChangeArrowheads="1"/>
          </p:cNvSpPr>
          <p:nvPr/>
        </p:nvSpPr>
        <p:spPr bwMode="auto">
          <a:xfrm>
            <a:off x="3276600" y="3048000"/>
            <a:ext cx="1905000" cy="6096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7417" name="Rectangle 9"/>
          <p:cNvSpPr>
            <a:spLocks noChangeArrowheads="1"/>
          </p:cNvSpPr>
          <p:nvPr/>
        </p:nvSpPr>
        <p:spPr bwMode="auto">
          <a:xfrm>
            <a:off x="2590800" y="3810000"/>
            <a:ext cx="1905000" cy="5334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7418" name="Rectangle 10"/>
          <p:cNvSpPr>
            <a:spLocks noChangeArrowheads="1"/>
          </p:cNvSpPr>
          <p:nvPr/>
        </p:nvSpPr>
        <p:spPr bwMode="auto">
          <a:xfrm>
            <a:off x="152400" y="5181600"/>
            <a:ext cx="990600" cy="838200"/>
          </a:xfrm>
          <a:prstGeom prst="rect">
            <a:avLst/>
          </a:prstGeom>
          <a:solidFill>
            <a:schemeClr val="bg1"/>
          </a:solidFill>
          <a:ln w="12700" cap="sq">
            <a:noFill/>
            <a:miter lim="800000"/>
            <a:headEnd type="none" w="sm" len="sm"/>
            <a:tailEnd type="none" w="sm" len="sm"/>
          </a:ln>
        </p:spPr>
        <p:txBody>
          <a:bodyPr wrap="none" anchor="ctr"/>
          <a:lstStyle/>
          <a:p>
            <a:endParaRPr lang="en-US"/>
          </a:p>
        </p:txBody>
      </p:sp>
      <p:sp>
        <p:nvSpPr>
          <p:cNvPr id="17419" name="Text Box 11"/>
          <p:cNvSpPr txBox="1">
            <a:spLocks noChangeArrowheads="1"/>
          </p:cNvSpPr>
          <p:nvPr/>
        </p:nvSpPr>
        <p:spPr bwMode="auto">
          <a:xfrm>
            <a:off x="152400" y="3810000"/>
            <a:ext cx="2292350" cy="1465263"/>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3: </a:t>
            </a:r>
            <a:r>
              <a:rPr lang="en-US" sz="1800">
                <a:latin typeface="Arial" charset="0"/>
              </a:rPr>
              <a:t>viral </a:t>
            </a:r>
          </a:p>
          <a:p>
            <a:r>
              <a:rPr lang="en-US" sz="1800">
                <a:latin typeface="Arial" charset="0"/>
              </a:rPr>
              <a:t>DNA is incorporated </a:t>
            </a:r>
          </a:p>
          <a:p>
            <a:r>
              <a:rPr lang="en-US" sz="1800">
                <a:latin typeface="Arial" charset="0"/>
              </a:rPr>
              <a:t>into host </a:t>
            </a:r>
          </a:p>
          <a:p>
            <a:r>
              <a:rPr lang="en-US" sz="1800">
                <a:latin typeface="Arial" charset="0"/>
              </a:rPr>
              <a:t>cell’s forming </a:t>
            </a:r>
          </a:p>
          <a:p>
            <a:r>
              <a:rPr lang="en-US" sz="1800" i="1" u="sng">
                <a:latin typeface="Arial" charset="0"/>
              </a:rPr>
              <a:t>provirus</a:t>
            </a:r>
            <a:endParaRPr lang="en-US" sz="1800">
              <a:latin typeface="Arial" charset="0"/>
            </a:endParaRPr>
          </a:p>
        </p:txBody>
      </p:sp>
      <p:sp>
        <p:nvSpPr>
          <p:cNvPr id="17420" name="Text Box 12"/>
          <p:cNvSpPr txBox="1">
            <a:spLocks noChangeArrowheads="1"/>
          </p:cNvSpPr>
          <p:nvPr/>
        </p:nvSpPr>
        <p:spPr bwMode="auto">
          <a:xfrm>
            <a:off x="4191000" y="5942013"/>
            <a:ext cx="2279650" cy="915987"/>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4:</a:t>
            </a:r>
            <a:r>
              <a:rPr lang="en-US" sz="1800">
                <a:latin typeface="Arial" charset="0"/>
              </a:rPr>
              <a:t> Provirus is</a:t>
            </a:r>
          </a:p>
          <a:p>
            <a:r>
              <a:rPr lang="en-US" sz="1800">
                <a:latin typeface="Arial" charset="0"/>
              </a:rPr>
              <a:t>replicated when host</a:t>
            </a:r>
          </a:p>
          <a:p>
            <a:r>
              <a:rPr lang="en-US" sz="1800">
                <a:latin typeface="Arial" charset="0"/>
              </a:rPr>
              <a:t>cell replicates </a:t>
            </a:r>
            <a:endParaRPr lang="en-US" sz="1800" b="1">
              <a:latin typeface="Arial" charset="0"/>
            </a:endParaRPr>
          </a:p>
        </p:txBody>
      </p:sp>
      <p:sp>
        <p:nvSpPr>
          <p:cNvPr id="17421" name="AutoShape 13"/>
          <p:cNvSpPr>
            <a:spLocks noChangeArrowheads="1"/>
          </p:cNvSpPr>
          <p:nvPr/>
        </p:nvSpPr>
        <p:spPr bwMode="auto">
          <a:xfrm rot="-5966721">
            <a:off x="2509838" y="4079875"/>
            <a:ext cx="2924175" cy="892175"/>
          </a:xfrm>
          <a:prstGeom prst="curvedUpArrow">
            <a:avLst>
              <a:gd name="adj1" fmla="val 19301"/>
              <a:gd name="adj2" fmla="val 63609"/>
              <a:gd name="adj3" fmla="val 27995"/>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7422" name="Text Box 14"/>
          <p:cNvSpPr txBox="1">
            <a:spLocks noChangeArrowheads="1"/>
          </p:cNvSpPr>
          <p:nvPr/>
        </p:nvSpPr>
        <p:spPr bwMode="auto">
          <a:xfrm>
            <a:off x="4632325" y="4456113"/>
            <a:ext cx="184150" cy="366712"/>
          </a:xfrm>
          <a:prstGeom prst="rect">
            <a:avLst/>
          </a:prstGeom>
          <a:noFill/>
          <a:ln w="12700" cap="sq">
            <a:noFill/>
            <a:miter lim="800000"/>
            <a:headEnd type="none" w="sm" len="sm"/>
            <a:tailEnd type="none" w="sm" len="sm"/>
          </a:ln>
        </p:spPr>
        <p:txBody>
          <a:bodyPr wrap="none">
            <a:spAutoFit/>
          </a:bodyPr>
          <a:lstStyle/>
          <a:p>
            <a:endParaRPr lang="en-US" sz="1800">
              <a:latin typeface="Arial" charset="0"/>
            </a:endParaRPr>
          </a:p>
        </p:txBody>
      </p:sp>
      <p:sp>
        <p:nvSpPr>
          <p:cNvPr id="17423" name="Text Box 15"/>
          <p:cNvSpPr txBox="1">
            <a:spLocks noChangeArrowheads="1"/>
          </p:cNvSpPr>
          <p:nvPr/>
        </p:nvSpPr>
        <p:spPr bwMode="auto">
          <a:xfrm>
            <a:off x="5454650" y="5029200"/>
            <a:ext cx="3689350" cy="366713"/>
          </a:xfrm>
          <a:prstGeom prst="rect">
            <a:avLst/>
          </a:prstGeom>
          <a:noFill/>
          <a:ln w="12700" cap="sq">
            <a:noFill/>
            <a:miter lim="800000"/>
            <a:headEnd type="none" w="sm" len="sm"/>
            <a:tailEnd type="none" w="sm" len="sm"/>
          </a:ln>
        </p:spPr>
        <p:txBody>
          <a:bodyPr wrap="none">
            <a:spAutoFit/>
          </a:bodyPr>
          <a:lstStyle/>
          <a:p>
            <a:r>
              <a:rPr lang="en-US" sz="1800" b="1">
                <a:solidFill>
                  <a:schemeClr val="folHlink"/>
                </a:solidFill>
                <a:latin typeface="Arial" charset="0"/>
              </a:rPr>
              <a:t>Step 5:</a:t>
            </a:r>
            <a:r>
              <a:rPr lang="en-US" sz="1800">
                <a:solidFill>
                  <a:schemeClr val="folHlink"/>
                </a:solidFill>
                <a:latin typeface="Arial" charset="0"/>
              </a:rPr>
              <a:t> lysogenic phase continues</a:t>
            </a:r>
            <a:endParaRPr lang="en-US" sz="1800" b="1">
              <a:solidFill>
                <a:schemeClr val="folHlink"/>
              </a:solidFill>
              <a:latin typeface="Arial" charset="0"/>
            </a:endParaRPr>
          </a:p>
        </p:txBody>
      </p:sp>
      <p:sp>
        <p:nvSpPr>
          <p:cNvPr id="17424" name="Text Box 16"/>
          <p:cNvSpPr txBox="1">
            <a:spLocks noChangeArrowheads="1"/>
          </p:cNvSpPr>
          <p:nvPr/>
        </p:nvSpPr>
        <p:spPr bwMode="auto">
          <a:xfrm>
            <a:off x="4343400" y="3886200"/>
            <a:ext cx="3625850" cy="641350"/>
          </a:xfrm>
          <a:prstGeom prst="rect">
            <a:avLst/>
          </a:prstGeom>
          <a:noFill/>
          <a:ln w="12700" cap="sq">
            <a:noFill/>
            <a:miter lim="800000"/>
            <a:headEnd type="none" w="sm" len="sm"/>
            <a:tailEnd type="none" w="sm" len="sm"/>
          </a:ln>
        </p:spPr>
        <p:txBody>
          <a:bodyPr wrap="none">
            <a:spAutoFit/>
          </a:bodyPr>
          <a:lstStyle/>
          <a:p>
            <a:r>
              <a:rPr lang="en-US" sz="1800" b="1">
                <a:latin typeface="Arial" charset="0"/>
              </a:rPr>
              <a:t>Step 6:</a:t>
            </a:r>
            <a:r>
              <a:rPr lang="en-US" sz="1800">
                <a:latin typeface="Arial" charset="0"/>
              </a:rPr>
              <a:t> provirus pops out of DNA </a:t>
            </a:r>
          </a:p>
          <a:p>
            <a:r>
              <a:rPr lang="en-US" sz="1800">
                <a:latin typeface="Arial" charset="0"/>
              </a:rPr>
              <a:t>and enters lytic cycle</a:t>
            </a:r>
            <a:endParaRPr lang="en-US" sz="1800" b="1">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Rectangle 3"/>
          <p:cNvSpPr>
            <a:spLocks noGrp="1" noChangeArrowheads="1"/>
          </p:cNvSpPr>
          <p:nvPr>
            <p:ph type="title"/>
          </p:nvPr>
        </p:nvSpPr>
        <p:spPr/>
        <p:txBody>
          <a:bodyPr/>
          <a:lstStyle/>
          <a:p>
            <a:r>
              <a:rPr lang="en-US" smtClean="0"/>
              <a:t>Common Viruses</a:t>
            </a:r>
          </a:p>
        </p:txBody>
      </p:sp>
      <p:graphicFrame>
        <p:nvGraphicFramePr>
          <p:cNvPr id="18436" name="Object 0"/>
          <p:cNvGraphicFramePr>
            <a:graphicFrameLocks noChangeAspect="1"/>
          </p:cNvGraphicFramePr>
          <p:nvPr>
            <p:ph type="tbl" idx="4294967295"/>
          </p:nvPr>
        </p:nvGraphicFramePr>
        <p:xfrm>
          <a:off x="1374775" y="3209925"/>
          <a:ext cx="7769225" cy="4106863"/>
        </p:xfrm>
        <a:graphic>
          <a:graphicData uri="http://schemas.openxmlformats.org/presentationml/2006/ole">
            <p:oleObj spid="_x0000_s3074" name="Document" r:id="rId4" imgW="7885281" imgH="4162283" progId="Word.Document.8">
              <p:embed/>
            </p:oleObj>
          </a:graphicData>
        </a:graphic>
      </p:graphicFrame>
      <p:sp>
        <p:nvSpPr>
          <p:cNvPr id="18437" name="Rectangle 6"/>
          <p:cNvSpPr>
            <a:spLocks noGrp="1" noChangeArrowheads="1"/>
          </p:cNvSpPr>
          <p:nvPr>
            <p:ph type="body" idx="1"/>
          </p:nvPr>
        </p:nvSpPr>
        <p:spPr/>
        <p:txBody>
          <a:bodyPr/>
          <a:lstStyle/>
          <a:p>
            <a:r>
              <a:rPr lang="en-US" smtClean="0"/>
              <a:t>Epstein-Barr           Hantavirus </a:t>
            </a:r>
          </a:p>
          <a:p>
            <a:r>
              <a:rPr lang="en-US" smtClean="0"/>
              <a:t>Hepatitis 		Herpes </a:t>
            </a:r>
          </a:p>
          <a:p>
            <a:r>
              <a:rPr lang="en-US" smtClean="0"/>
              <a:t>HIV 			Influenza </a:t>
            </a:r>
          </a:p>
          <a:p>
            <a:r>
              <a:rPr lang="en-US" smtClean="0"/>
              <a:t>Marbury/Ebola	Measles 		</a:t>
            </a:r>
          </a:p>
          <a:p>
            <a:r>
              <a:rPr lang="en-US" smtClean="0"/>
              <a:t>Polio			Rabies </a:t>
            </a:r>
          </a:p>
          <a:p>
            <a:r>
              <a:rPr lang="en-US" smtClean="0"/>
              <a:t>Rubella 			Smallpox </a:t>
            </a:r>
          </a:p>
          <a:p>
            <a:r>
              <a:rPr lang="en-US" smtClean="0"/>
              <a:t>Yellow Fever</a:t>
            </a:r>
          </a:p>
        </p:txBody>
      </p:sp>
      <p:pic>
        <p:nvPicPr>
          <p:cNvPr id="18438" name="Picture 7"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9" name="Rectangle 8"/>
          <p:cNvSpPr>
            <a:spLocks noChangeArrowheads="1"/>
          </p:cNvSpPr>
          <p:nvPr/>
        </p:nvSpPr>
        <p:spPr bwMode="auto">
          <a:xfrm>
            <a:off x="762000" y="838200"/>
            <a:ext cx="7772400" cy="1143000"/>
          </a:xfrm>
          <a:prstGeom prst="rect">
            <a:avLst/>
          </a:prstGeom>
          <a:noFill/>
          <a:ln w="9525">
            <a:noFill/>
            <a:miter lim="800000"/>
            <a:headEnd/>
            <a:tailEnd/>
          </a:ln>
        </p:spPr>
        <p:txBody>
          <a:bodyPr anchor="ctr"/>
          <a:lstStyle/>
          <a:p>
            <a:pPr algn="ctr"/>
            <a:r>
              <a:rPr lang="en-US" sz="4400">
                <a:solidFill>
                  <a:schemeClr val="tx2"/>
                </a:solidFill>
              </a:rPr>
              <a:t>Virus-causing diseases</a:t>
            </a:r>
          </a:p>
        </p:txBody>
      </p:sp>
      <p:graphicFrame>
        <p:nvGraphicFramePr>
          <p:cNvPr id="18440" name="Object 1"/>
          <p:cNvGraphicFramePr>
            <a:graphicFrameLocks noChangeAspect="1"/>
          </p:cNvGraphicFramePr>
          <p:nvPr/>
        </p:nvGraphicFramePr>
        <p:xfrm>
          <a:off x="1676400" y="2751138"/>
          <a:ext cx="7769225" cy="4106862"/>
        </p:xfrm>
        <a:graphic>
          <a:graphicData uri="http://schemas.openxmlformats.org/presentationml/2006/ole">
            <p:oleObj spid="_x0000_s3075" name="Document" r:id="rId5" imgW="7885281" imgH="4162283" progId="Word.Document.8">
              <p:embed/>
            </p:oleObj>
          </a:graphicData>
        </a:graphic>
      </p:graphicFrame>
      <p:sp>
        <p:nvSpPr>
          <p:cNvPr id="18441" name="Rectangle 10"/>
          <p:cNvSpPr>
            <a:spLocks noChangeArrowheads="1"/>
          </p:cNvSpPr>
          <p:nvPr/>
        </p:nvSpPr>
        <p:spPr bwMode="auto">
          <a:xfrm>
            <a:off x="838200" y="2133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Epstein-Barr           Hantavirus </a:t>
            </a:r>
          </a:p>
          <a:p>
            <a:pPr marL="342900" indent="-342900">
              <a:spcBef>
                <a:spcPct val="20000"/>
              </a:spcBef>
              <a:buFontTx/>
              <a:buChar char="•"/>
            </a:pPr>
            <a:r>
              <a:rPr lang="en-US" sz="3200"/>
              <a:t>Hepatitis 		Herpes </a:t>
            </a:r>
          </a:p>
          <a:p>
            <a:pPr marL="342900" indent="-342900">
              <a:spcBef>
                <a:spcPct val="20000"/>
              </a:spcBef>
              <a:buFontTx/>
              <a:buChar char="•"/>
            </a:pPr>
            <a:r>
              <a:rPr lang="en-US" sz="3200"/>
              <a:t>HIV 			Influenza </a:t>
            </a:r>
          </a:p>
          <a:p>
            <a:pPr marL="342900" indent="-342900">
              <a:spcBef>
                <a:spcPct val="20000"/>
              </a:spcBef>
              <a:buFontTx/>
              <a:buChar char="•"/>
            </a:pPr>
            <a:r>
              <a:rPr lang="en-US" sz="3200"/>
              <a:t>Marbury/Ebola	Measles 		</a:t>
            </a:r>
          </a:p>
          <a:p>
            <a:pPr marL="342900" indent="-342900">
              <a:spcBef>
                <a:spcPct val="20000"/>
              </a:spcBef>
              <a:buFontTx/>
              <a:buChar char="•"/>
            </a:pPr>
            <a:r>
              <a:rPr lang="en-US" sz="3200"/>
              <a:t>Polio			Rabies </a:t>
            </a:r>
          </a:p>
          <a:p>
            <a:pPr marL="342900" indent="-342900">
              <a:spcBef>
                <a:spcPct val="20000"/>
              </a:spcBef>
              <a:buFontTx/>
              <a:buChar char="•"/>
            </a:pPr>
            <a:r>
              <a:rPr lang="en-US" sz="3200"/>
              <a:t>Rubella 			Smallpox </a:t>
            </a:r>
          </a:p>
          <a:p>
            <a:pPr marL="342900" indent="-342900">
              <a:spcBef>
                <a:spcPct val="20000"/>
              </a:spcBef>
              <a:buFontTx/>
              <a:buChar char="•"/>
            </a:pPr>
            <a:r>
              <a:rPr lang="en-US" sz="3200"/>
              <a:t>Yellow Fever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D1B706F6-B564-4377-A99F-1FD853E851CF}" type="slidenum">
              <a:rPr lang="en-US"/>
              <a:pPr/>
              <a:t>25</a:t>
            </a:fld>
            <a:endParaRPr lang="en-US"/>
          </a:p>
        </p:txBody>
      </p:sp>
      <p:sp>
        <p:nvSpPr>
          <p:cNvPr id="193540" name="Rectangle 4"/>
          <p:cNvSpPr>
            <a:spLocks noGrp="1" noChangeArrowheads="1"/>
          </p:cNvSpPr>
          <p:nvPr>
            <p:ph type="title"/>
          </p:nvPr>
        </p:nvSpPr>
        <p:spPr>
          <a:xfrm>
            <a:off x="838200" y="2895600"/>
            <a:ext cx="7239000" cy="609600"/>
          </a:xfrm>
        </p:spPr>
        <p:txBody>
          <a:bodyPr>
            <a:normAutofit fontScale="90000"/>
          </a:bodyPr>
          <a:lstStyle/>
          <a:p>
            <a:pPr algn="ctr" eaLnBrk="1" hangingPunct="1">
              <a:defRPr/>
            </a:pPr>
            <a:r>
              <a:rPr lang="en-US" sz="5400" b="1" smtClean="0">
                <a:solidFill>
                  <a:srgbClr val="FFFF00"/>
                </a:solidFill>
                <a:effectLst>
                  <a:outerShdw blurRad="38100" dist="38100" dir="2700000" algn="tl">
                    <a:srgbClr val="C0C0C0"/>
                  </a:outerShdw>
                </a:effectLst>
                <a:latin typeface="Comic Sans MS" pitchFamily="66" charset="0"/>
              </a:rPr>
              <a:t>Treatment for Viral Disease</a:t>
            </a:r>
          </a:p>
        </p:txBody>
      </p:sp>
      <p:sp>
        <p:nvSpPr>
          <p:cNvPr id="65540" name="Footer Placeholder 5"/>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888B11AF-01CF-48C7-A5D2-73CD2A366FFD}" type="slidenum">
              <a:rPr lang="en-US"/>
              <a:pPr/>
              <a:t>26</a:t>
            </a:fld>
            <a:endParaRPr lang="en-US"/>
          </a:p>
        </p:txBody>
      </p:sp>
      <p:sp>
        <p:nvSpPr>
          <p:cNvPr id="118786" name="Rectangle 2"/>
          <p:cNvSpPr>
            <a:spLocks noGrp="1" noChangeArrowheads="1"/>
          </p:cNvSpPr>
          <p:nvPr>
            <p:ph type="title"/>
          </p:nvPr>
        </p:nvSpPr>
        <p:spPr>
          <a:xfrm>
            <a:off x="762000" y="609600"/>
            <a:ext cx="7239000" cy="609600"/>
          </a:xfrm>
        </p:spPr>
        <p:txBody>
          <a:bodyPr>
            <a:normAutofit fontScale="90000"/>
          </a:bodyPr>
          <a:lstStyle/>
          <a:p>
            <a:pPr algn="ctr" eaLnBrk="1" hangingPunct="1">
              <a:defRPr/>
            </a:pPr>
            <a:r>
              <a:rPr lang="en-US" sz="4800" b="1" smtClean="0">
                <a:effectLst>
                  <a:outerShdw blurRad="38100" dist="38100" dir="2700000" algn="tl">
                    <a:srgbClr val="C0C0C0"/>
                  </a:outerShdw>
                </a:effectLst>
                <a:latin typeface="Comic Sans MS" pitchFamily="66" charset="0"/>
              </a:rPr>
              <a:t>Vaccines</a:t>
            </a:r>
            <a:r>
              <a:rPr lang="en-US" smtClean="0"/>
              <a:t> </a:t>
            </a:r>
          </a:p>
        </p:txBody>
      </p:sp>
      <p:sp>
        <p:nvSpPr>
          <p:cNvPr id="118787" name="Rectangle 3"/>
          <p:cNvSpPr>
            <a:spLocks noGrp="1" noChangeArrowheads="1"/>
          </p:cNvSpPr>
          <p:nvPr>
            <p:ph type="body" idx="1"/>
          </p:nvPr>
        </p:nvSpPr>
        <p:spPr>
          <a:xfrm>
            <a:off x="228600" y="1143000"/>
            <a:ext cx="8915400" cy="5410200"/>
          </a:xfrm>
        </p:spPr>
        <p:txBody>
          <a:bodyPr/>
          <a:lstStyle/>
          <a:p>
            <a:pPr eaLnBrk="1" hangingPunct="1">
              <a:lnSpc>
                <a:spcPct val="90000"/>
              </a:lnSpc>
            </a:pPr>
            <a:endParaRPr lang="en-US" sz="2000" smtClean="0"/>
          </a:p>
          <a:p>
            <a:pPr eaLnBrk="1" hangingPunct="1">
              <a:lnSpc>
                <a:spcPct val="90000"/>
              </a:lnSpc>
            </a:pPr>
            <a:r>
              <a:rPr lang="en-US" sz="3200" smtClean="0">
                <a:latin typeface="Comic Sans MS" pitchFamily="66" charset="0"/>
              </a:rPr>
              <a:t>An </a:t>
            </a:r>
            <a:r>
              <a:rPr lang="en-US" sz="3200" smtClean="0">
                <a:solidFill>
                  <a:srgbClr val="FFFF00"/>
                </a:solidFill>
                <a:latin typeface="Comic Sans MS" pitchFamily="66" charset="0"/>
              </a:rPr>
              <a:t>attenuated virus</a:t>
            </a:r>
            <a:r>
              <a:rPr lang="en-US" sz="3200" smtClean="0">
                <a:latin typeface="Comic Sans MS" pitchFamily="66" charset="0"/>
              </a:rPr>
              <a:t> is a weakened, less vigorous virus</a:t>
            </a:r>
          </a:p>
          <a:p>
            <a:pPr eaLnBrk="1" hangingPunct="1">
              <a:lnSpc>
                <a:spcPct val="90000"/>
              </a:lnSpc>
            </a:pPr>
            <a:r>
              <a:rPr lang="en-US" sz="3200" smtClean="0">
                <a:solidFill>
                  <a:srgbClr val="FFFF00"/>
                </a:solidFill>
                <a:latin typeface="Comic Sans MS" pitchFamily="66" charset="0"/>
              </a:rPr>
              <a:t>“Attenuate"</a:t>
            </a:r>
            <a:r>
              <a:rPr lang="en-US" sz="3200" smtClean="0">
                <a:latin typeface="Comic Sans MS" pitchFamily="66" charset="0"/>
              </a:rPr>
              <a:t> refers to procedures that weaken an agent of disease </a:t>
            </a:r>
            <a:r>
              <a:rPr lang="en-US" sz="3200" smtClean="0">
                <a:solidFill>
                  <a:srgbClr val="82003B"/>
                </a:solidFill>
                <a:latin typeface="Comic Sans MS" pitchFamily="66" charset="0"/>
              </a:rPr>
              <a:t>(heating)</a:t>
            </a:r>
          </a:p>
          <a:p>
            <a:pPr eaLnBrk="1" hangingPunct="1">
              <a:lnSpc>
                <a:spcPct val="90000"/>
              </a:lnSpc>
            </a:pPr>
            <a:r>
              <a:rPr lang="en-US" sz="3200" smtClean="0">
                <a:latin typeface="Comic Sans MS" pitchFamily="66" charset="0"/>
              </a:rPr>
              <a:t>A </a:t>
            </a:r>
            <a:r>
              <a:rPr lang="en-US" sz="3200" smtClean="0">
                <a:solidFill>
                  <a:srgbClr val="FFFF00"/>
                </a:solidFill>
                <a:latin typeface="Comic Sans MS" pitchFamily="66" charset="0"/>
              </a:rPr>
              <a:t>vaccine</a:t>
            </a:r>
            <a:r>
              <a:rPr lang="en-US" sz="3200" smtClean="0">
                <a:latin typeface="Comic Sans MS" pitchFamily="66" charset="0"/>
              </a:rPr>
              <a:t> against a viral disease can be made from an attenuated, less virulent strain of the virus</a:t>
            </a:r>
          </a:p>
          <a:p>
            <a:pPr eaLnBrk="1" hangingPunct="1">
              <a:lnSpc>
                <a:spcPct val="90000"/>
              </a:lnSpc>
            </a:pPr>
            <a:r>
              <a:rPr lang="en-US" sz="3200" smtClean="0">
                <a:latin typeface="Comic Sans MS" pitchFamily="66" charset="0"/>
              </a:rPr>
              <a:t>Attenuated virus is capable of </a:t>
            </a:r>
            <a:r>
              <a:rPr lang="en-US" sz="3200" smtClean="0">
                <a:solidFill>
                  <a:srgbClr val="FFFF00"/>
                </a:solidFill>
                <a:latin typeface="Comic Sans MS" pitchFamily="66" charset="0"/>
              </a:rPr>
              <a:t>stimulating an immune response</a:t>
            </a:r>
            <a:r>
              <a:rPr lang="en-US" sz="3200" smtClean="0">
                <a:latin typeface="Comic Sans MS" pitchFamily="66" charset="0"/>
              </a:rPr>
              <a:t> and creating </a:t>
            </a:r>
            <a:r>
              <a:rPr lang="en-US" sz="3200" smtClean="0">
                <a:solidFill>
                  <a:srgbClr val="82003B"/>
                </a:solidFill>
                <a:latin typeface="Comic Sans MS" pitchFamily="66" charset="0"/>
              </a:rPr>
              <a:t>immunity, but not causing illness</a:t>
            </a:r>
            <a:r>
              <a:rPr lang="en-US" sz="2000" smtClean="0"/>
              <a:t> </a:t>
            </a:r>
            <a:r>
              <a:rPr lang="en-US" sz="3200" smtClean="0">
                <a:latin typeface="Comic Sans MS" pitchFamily="66" charset="0"/>
              </a:rPr>
              <a:t>   </a:t>
            </a:r>
          </a:p>
          <a:p>
            <a:pPr eaLnBrk="1" hangingPunct="1">
              <a:lnSpc>
                <a:spcPct val="90000"/>
              </a:lnSpc>
            </a:pPr>
            <a:endParaRPr lang="en-US" sz="3200" smtClean="0">
              <a:latin typeface="Comic Sans MS" pitchFamily="66" charset="0"/>
            </a:endParaRPr>
          </a:p>
        </p:txBody>
      </p:sp>
      <p:sp>
        <p:nvSpPr>
          <p:cNvPr id="66565"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box(in)">
                                      <p:cBhvr>
                                        <p:cTn id="7" dur="500"/>
                                        <p:tgtEl>
                                          <p:spTgt spid="1187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Effect transition="in" filter="box(in)">
                                      <p:cBhvr>
                                        <p:cTn id="12" dur="500"/>
                                        <p:tgtEl>
                                          <p:spTgt spid="1187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Effect transition="in" filter="box(in)">
                                      <p:cBhvr>
                                        <p:cTn id="17" dur="500"/>
                                        <p:tgtEl>
                                          <p:spTgt spid="1187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8787">
                                            <p:txEl>
                                              <p:pRg st="4" end="4"/>
                                            </p:txEl>
                                          </p:spTgt>
                                        </p:tgtEl>
                                        <p:attrNameLst>
                                          <p:attrName>style.visibility</p:attrName>
                                        </p:attrNameLst>
                                      </p:cBhvr>
                                      <p:to>
                                        <p:strVal val="visible"/>
                                      </p:to>
                                    </p:set>
                                    <p:animEffect transition="in" filter="box(in)">
                                      <p:cBhvr>
                                        <p:cTn id="2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p:spPr>
        <p:txBody>
          <a:bodyPr/>
          <a:lstStyle/>
          <a:p>
            <a:fld id="{E0E76253-C1AB-4184-8424-C3F30449A92A}" type="slidenum">
              <a:rPr lang="en-US"/>
              <a:pPr/>
              <a:t>27</a:t>
            </a:fld>
            <a:endParaRPr lang="en-US"/>
          </a:p>
        </p:txBody>
      </p:sp>
      <p:sp>
        <p:nvSpPr>
          <p:cNvPr id="180226"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effectLst>
                  <a:outerShdw blurRad="38100" dist="38100" dir="2700000" algn="tl">
                    <a:srgbClr val="C0C0C0"/>
                  </a:outerShdw>
                </a:effectLst>
                <a:latin typeface="Comic Sans MS" pitchFamily="66" charset="0"/>
              </a:rPr>
              <a:t>Other Viral Treatments</a:t>
            </a:r>
          </a:p>
        </p:txBody>
      </p:sp>
      <p:sp>
        <p:nvSpPr>
          <p:cNvPr id="180227" name="Rectangle 3"/>
          <p:cNvSpPr>
            <a:spLocks noGrp="1" noChangeArrowheads="1"/>
          </p:cNvSpPr>
          <p:nvPr>
            <p:ph type="body" sz="half" idx="1"/>
          </p:nvPr>
        </p:nvSpPr>
        <p:spPr>
          <a:xfrm>
            <a:off x="228600" y="1371600"/>
            <a:ext cx="5219700" cy="5181600"/>
          </a:xfrm>
        </p:spPr>
        <p:txBody>
          <a:bodyPr/>
          <a:lstStyle/>
          <a:p>
            <a:pPr marL="0" indent="0" eaLnBrk="1" hangingPunct="1">
              <a:lnSpc>
                <a:spcPct val="90000"/>
              </a:lnSpc>
            </a:pPr>
            <a:r>
              <a:rPr lang="en-US" sz="3200" smtClean="0">
                <a:solidFill>
                  <a:srgbClr val="FFFF00"/>
                </a:solidFill>
                <a:latin typeface="Comic Sans MS" pitchFamily="66" charset="0"/>
              </a:rPr>
              <a:t>Interferon</a:t>
            </a:r>
            <a:r>
              <a:rPr lang="en-US" sz="3200" smtClean="0">
                <a:latin typeface="Comic Sans MS" pitchFamily="66" charset="0"/>
              </a:rPr>
              <a:t> are naturally occurring proteins </a:t>
            </a:r>
            <a:r>
              <a:rPr lang="en-US" sz="3200" smtClean="0">
                <a:solidFill>
                  <a:srgbClr val="FFFF00"/>
                </a:solidFill>
                <a:latin typeface="Comic Sans MS" pitchFamily="66" charset="0"/>
              </a:rPr>
              <a:t>made by cells</a:t>
            </a:r>
            <a:r>
              <a:rPr lang="en-US" sz="3200" smtClean="0">
                <a:latin typeface="Comic Sans MS" pitchFamily="66" charset="0"/>
              </a:rPr>
              <a:t> to fight viruses</a:t>
            </a:r>
          </a:p>
          <a:p>
            <a:pPr marL="0" indent="0" eaLnBrk="1" hangingPunct="1">
              <a:lnSpc>
                <a:spcPct val="90000"/>
              </a:lnSpc>
            </a:pPr>
            <a:r>
              <a:rPr lang="en-US" sz="3200" smtClean="0">
                <a:solidFill>
                  <a:srgbClr val="FFFF00"/>
                </a:solidFill>
                <a:latin typeface="Comic Sans MS" pitchFamily="66" charset="0"/>
              </a:rPr>
              <a:t>Genetic altering</a:t>
            </a:r>
            <a:r>
              <a:rPr lang="en-US" sz="3200" smtClean="0">
                <a:latin typeface="Comic Sans MS" pitchFamily="66" charset="0"/>
              </a:rPr>
              <a:t> of viruses (attenuated viruses)</a:t>
            </a:r>
          </a:p>
          <a:p>
            <a:pPr marL="0" indent="0" eaLnBrk="1" hangingPunct="1">
              <a:lnSpc>
                <a:spcPct val="90000"/>
              </a:lnSpc>
            </a:pPr>
            <a:r>
              <a:rPr lang="en-US" sz="3200" smtClean="0">
                <a:solidFill>
                  <a:srgbClr val="FFFF00"/>
                </a:solidFill>
                <a:latin typeface="Comic Sans MS" pitchFamily="66" charset="0"/>
              </a:rPr>
              <a:t>Antiviral drugs</a:t>
            </a:r>
            <a:r>
              <a:rPr lang="en-US" sz="3200" smtClean="0">
                <a:latin typeface="Comic Sans MS" pitchFamily="66" charset="0"/>
              </a:rPr>
              <a:t> (AZT)</a:t>
            </a:r>
          </a:p>
          <a:p>
            <a:pPr marL="0" indent="0" eaLnBrk="1" hangingPunct="1">
              <a:lnSpc>
                <a:spcPct val="90000"/>
              </a:lnSpc>
            </a:pPr>
            <a:r>
              <a:rPr lang="en-US" sz="3200" smtClean="0">
                <a:solidFill>
                  <a:srgbClr val="FFFF00"/>
                </a:solidFill>
                <a:latin typeface="Comic Sans MS" pitchFamily="66" charset="0"/>
              </a:rPr>
              <a:t>Protease inhibitors</a:t>
            </a:r>
            <a:r>
              <a:rPr lang="en-US" sz="3200" smtClean="0">
                <a:latin typeface="Comic Sans MS" pitchFamily="66" charset="0"/>
              </a:rPr>
              <a:t> – prevent capsid formation</a:t>
            </a:r>
          </a:p>
        </p:txBody>
      </p:sp>
      <p:pic>
        <p:nvPicPr>
          <p:cNvPr id="67589" name="Picture 6" descr="medikamente"/>
          <p:cNvPicPr>
            <a:picLocks noGrp="1" noChangeAspect="1" noChangeArrowheads="1"/>
          </p:cNvPicPr>
          <p:nvPr>
            <p:ph type="clipArt" sz="half" idx="2"/>
          </p:nvPr>
        </p:nvPicPr>
        <p:blipFill>
          <a:blip r:embed="rId3"/>
          <a:srcRect/>
          <a:stretch>
            <a:fillRect/>
          </a:stretch>
        </p:blipFill>
        <p:spPr>
          <a:xfrm>
            <a:off x="5410200" y="1219200"/>
            <a:ext cx="3505200" cy="2598738"/>
          </a:xfrm>
        </p:spPr>
      </p:pic>
      <p:pic>
        <p:nvPicPr>
          <p:cNvPr id="67590" name="Picture 8" descr="tamiflu2"/>
          <p:cNvPicPr>
            <a:picLocks noChangeAspect="1" noChangeArrowheads="1"/>
          </p:cNvPicPr>
          <p:nvPr/>
        </p:nvPicPr>
        <p:blipFill>
          <a:blip r:embed="rId4"/>
          <a:srcRect/>
          <a:stretch>
            <a:fillRect/>
          </a:stretch>
        </p:blipFill>
        <p:spPr bwMode="auto">
          <a:xfrm rot="879630">
            <a:off x="5969000" y="3530600"/>
            <a:ext cx="2370138" cy="3124200"/>
          </a:xfrm>
          <a:prstGeom prst="rect">
            <a:avLst/>
          </a:prstGeom>
          <a:noFill/>
          <a:ln w="9525">
            <a:noFill/>
            <a:miter lim="800000"/>
            <a:headEnd/>
            <a:tailEnd/>
          </a:ln>
        </p:spPr>
      </p:pic>
      <p:sp>
        <p:nvSpPr>
          <p:cNvPr id="67591" name="Footer Placeholder 8"/>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box(in)">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box(in)">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box(in)">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box(in)">
                                      <p:cBhvr>
                                        <p:cTn id="22" dur="500"/>
                                        <p:tgtEl>
                                          <p:spTgt spid="180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838200"/>
            <a:ext cx="1905000" cy="2054225"/>
            <a:chOff x="432" y="528"/>
            <a:chExt cx="1200" cy="1294"/>
          </a:xfrm>
        </p:grpSpPr>
        <p:pic>
          <p:nvPicPr>
            <p:cNvPr id="35856" name="Picture 3"/>
            <p:cNvPicPr>
              <a:picLocks noChangeArrowheads="1"/>
            </p:cNvPicPr>
            <p:nvPr/>
          </p:nvPicPr>
          <p:blipFill>
            <a:blip r:embed="rId3"/>
            <a:srcRect/>
            <a:stretch>
              <a:fillRect/>
            </a:stretch>
          </p:blipFill>
          <p:spPr bwMode="auto">
            <a:xfrm>
              <a:off x="607" y="528"/>
              <a:ext cx="850" cy="942"/>
            </a:xfrm>
            <a:prstGeom prst="rect">
              <a:avLst/>
            </a:prstGeom>
            <a:noFill/>
            <a:ln w="12700">
              <a:noFill/>
              <a:miter lim="800000"/>
              <a:headEnd/>
              <a:tailEnd/>
            </a:ln>
          </p:spPr>
        </p:pic>
        <p:sp>
          <p:nvSpPr>
            <p:cNvPr id="35857" name="Rectangle 4"/>
            <p:cNvSpPr>
              <a:spLocks noChangeArrowheads="1"/>
            </p:cNvSpPr>
            <p:nvPr/>
          </p:nvSpPr>
          <p:spPr bwMode="auto">
            <a:xfrm>
              <a:off x="432" y="1536"/>
              <a:ext cx="1200"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Adenovirus</a:t>
              </a:r>
            </a:p>
          </p:txBody>
        </p:sp>
      </p:grpSp>
      <p:grpSp>
        <p:nvGrpSpPr>
          <p:cNvPr id="3" name="Group 5"/>
          <p:cNvGrpSpPr>
            <a:grpSpLocks/>
          </p:cNvGrpSpPr>
          <p:nvPr/>
        </p:nvGrpSpPr>
        <p:grpSpPr bwMode="auto">
          <a:xfrm>
            <a:off x="227013" y="3135313"/>
            <a:ext cx="2649537" cy="3422650"/>
            <a:chOff x="161" y="1975"/>
            <a:chExt cx="1878" cy="2156"/>
          </a:xfrm>
        </p:grpSpPr>
        <p:pic>
          <p:nvPicPr>
            <p:cNvPr id="35854" name="Picture 6"/>
            <p:cNvPicPr>
              <a:picLocks noChangeArrowheads="1"/>
            </p:cNvPicPr>
            <p:nvPr/>
          </p:nvPicPr>
          <p:blipFill>
            <a:blip r:embed="rId4"/>
            <a:srcRect/>
            <a:stretch>
              <a:fillRect/>
            </a:stretch>
          </p:blipFill>
          <p:spPr bwMode="auto">
            <a:xfrm>
              <a:off x="308" y="1975"/>
              <a:ext cx="1567" cy="1787"/>
            </a:xfrm>
            <a:prstGeom prst="rect">
              <a:avLst/>
            </a:prstGeom>
            <a:noFill/>
            <a:ln w="12700">
              <a:noFill/>
              <a:miter lim="800000"/>
              <a:headEnd/>
              <a:tailEnd/>
            </a:ln>
          </p:spPr>
        </p:pic>
        <p:sp>
          <p:nvSpPr>
            <p:cNvPr id="35855" name="Rectangle 7"/>
            <p:cNvSpPr>
              <a:spLocks noChangeArrowheads="1"/>
            </p:cNvSpPr>
            <p:nvPr/>
          </p:nvSpPr>
          <p:spPr bwMode="auto">
            <a:xfrm>
              <a:off x="161" y="3837"/>
              <a:ext cx="1878" cy="294"/>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Herpes Simplex Virus</a:t>
              </a:r>
            </a:p>
          </p:txBody>
        </p:sp>
      </p:grpSp>
      <p:grpSp>
        <p:nvGrpSpPr>
          <p:cNvPr id="4" name="Group 8"/>
          <p:cNvGrpSpPr>
            <a:grpSpLocks/>
          </p:cNvGrpSpPr>
          <p:nvPr/>
        </p:nvGrpSpPr>
        <p:grpSpPr bwMode="auto">
          <a:xfrm>
            <a:off x="3048000" y="1570038"/>
            <a:ext cx="2133600" cy="2460625"/>
            <a:chOff x="1920" y="989"/>
            <a:chExt cx="1344" cy="1550"/>
          </a:xfrm>
        </p:grpSpPr>
        <p:pic>
          <p:nvPicPr>
            <p:cNvPr id="35852" name="Picture 9"/>
            <p:cNvPicPr>
              <a:picLocks noChangeArrowheads="1"/>
            </p:cNvPicPr>
            <p:nvPr/>
          </p:nvPicPr>
          <p:blipFill>
            <a:blip r:embed="rId5"/>
            <a:srcRect/>
            <a:stretch>
              <a:fillRect/>
            </a:stretch>
          </p:blipFill>
          <p:spPr bwMode="auto">
            <a:xfrm>
              <a:off x="2026" y="989"/>
              <a:ext cx="1131" cy="1167"/>
            </a:xfrm>
            <a:prstGeom prst="rect">
              <a:avLst/>
            </a:prstGeom>
            <a:noFill/>
            <a:ln w="12700">
              <a:noFill/>
              <a:miter lim="800000"/>
              <a:headEnd/>
              <a:tailEnd/>
            </a:ln>
          </p:spPr>
        </p:pic>
        <p:sp>
          <p:nvSpPr>
            <p:cNvPr id="35853" name="Rectangle 10"/>
            <p:cNvSpPr>
              <a:spLocks noChangeArrowheads="1"/>
            </p:cNvSpPr>
            <p:nvPr/>
          </p:nvSpPr>
          <p:spPr bwMode="auto">
            <a:xfrm>
              <a:off x="1920" y="2253"/>
              <a:ext cx="1344"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Papillomavirus</a:t>
              </a:r>
            </a:p>
          </p:txBody>
        </p:sp>
      </p:grpSp>
      <p:grpSp>
        <p:nvGrpSpPr>
          <p:cNvPr id="5" name="Group 11"/>
          <p:cNvGrpSpPr>
            <a:grpSpLocks/>
          </p:cNvGrpSpPr>
          <p:nvPr/>
        </p:nvGrpSpPr>
        <p:grpSpPr bwMode="auto">
          <a:xfrm>
            <a:off x="4602163" y="4137025"/>
            <a:ext cx="3970337" cy="2268538"/>
            <a:chOff x="3261" y="2606"/>
            <a:chExt cx="2814" cy="1429"/>
          </a:xfrm>
        </p:grpSpPr>
        <p:pic>
          <p:nvPicPr>
            <p:cNvPr id="35850" name="Picture 12"/>
            <p:cNvPicPr>
              <a:picLocks noChangeArrowheads="1"/>
            </p:cNvPicPr>
            <p:nvPr/>
          </p:nvPicPr>
          <p:blipFill>
            <a:blip r:embed="rId6"/>
            <a:srcRect/>
            <a:stretch>
              <a:fillRect/>
            </a:stretch>
          </p:blipFill>
          <p:spPr bwMode="auto">
            <a:xfrm>
              <a:off x="3261" y="2606"/>
              <a:ext cx="2814" cy="1091"/>
            </a:xfrm>
            <a:prstGeom prst="rect">
              <a:avLst/>
            </a:prstGeom>
            <a:noFill/>
            <a:ln w="12700">
              <a:noFill/>
              <a:miter lim="800000"/>
              <a:headEnd/>
              <a:tailEnd/>
            </a:ln>
          </p:spPr>
        </p:pic>
        <p:sp>
          <p:nvSpPr>
            <p:cNvPr id="35851" name="Rectangle 13"/>
            <p:cNvSpPr>
              <a:spLocks noChangeArrowheads="1"/>
            </p:cNvSpPr>
            <p:nvPr/>
          </p:nvSpPr>
          <p:spPr bwMode="auto">
            <a:xfrm>
              <a:off x="3903" y="3741"/>
              <a:ext cx="1546" cy="294"/>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Hepatitis B Virus</a:t>
              </a:r>
            </a:p>
          </p:txBody>
        </p:sp>
      </p:grpSp>
      <p:grpSp>
        <p:nvGrpSpPr>
          <p:cNvPr id="6" name="Group 14"/>
          <p:cNvGrpSpPr>
            <a:grpSpLocks/>
          </p:cNvGrpSpPr>
          <p:nvPr/>
        </p:nvGrpSpPr>
        <p:grpSpPr bwMode="auto">
          <a:xfrm>
            <a:off x="5245100" y="812800"/>
            <a:ext cx="3598863" cy="3249613"/>
            <a:chOff x="3717" y="512"/>
            <a:chExt cx="2550" cy="2047"/>
          </a:xfrm>
        </p:grpSpPr>
        <p:sp>
          <p:nvSpPr>
            <p:cNvPr id="35848" name="Picture 15"/>
            <p:cNvSpPr>
              <a:spLocks noChangeArrowheads="1"/>
            </p:cNvSpPr>
            <p:nvPr/>
          </p:nvSpPr>
          <p:spPr bwMode="auto">
            <a:xfrm>
              <a:off x="4016" y="512"/>
              <a:ext cx="1952" cy="1272"/>
            </a:xfrm>
            <a:prstGeom prst="rect">
              <a:avLst/>
            </a:prstGeom>
            <a:noFill/>
            <a:ln w="12700">
              <a:noFill/>
              <a:miter lim="800000"/>
              <a:headEnd/>
              <a:tailEnd/>
            </a:ln>
          </p:spPr>
          <p:txBody>
            <a:bodyPr/>
            <a:lstStyle/>
            <a:p>
              <a:endParaRPr lang="en-US"/>
            </a:p>
          </p:txBody>
        </p:sp>
        <p:sp>
          <p:nvSpPr>
            <p:cNvPr id="35849" name="Rectangle 16"/>
            <p:cNvSpPr>
              <a:spLocks noChangeArrowheads="1"/>
            </p:cNvSpPr>
            <p:nvPr/>
          </p:nvSpPr>
          <p:spPr bwMode="auto">
            <a:xfrm>
              <a:off x="3717" y="1869"/>
              <a:ext cx="2550" cy="690"/>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Molluscum Contagiosum Virus</a:t>
              </a:r>
            </a:p>
            <a:p>
              <a:pPr algn="ctr">
                <a:lnSpc>
                  <a:spcPct val="50000"/>
                </a:lnSpc>
                <a:spcBef>
                  <a:spcPct val="50000"/>
                </a:spcBef>
              </a:pPr>
              <a:r>
                <a:rPr lang="en-US" altLang="en-US" sz="1800">
                  <a:solidFill>
                    <a:srgbClr val="474747"/>
                  </a:solidFill>
                  <a:latin typeface="Times" pitchFamily="18" charset="0"/>
                </a:rPr>
                <a:t>(one-half scale)</a:t>
              </a:r>
            </a:p>
          </p:txBody>
        </p:sp>
      </p:grpSp>
      <p:sp>
        <p:nvSpPr>
          <p:cNvPr id="35847" name="Rectangle 17"/>
          <p:cNvSpPr>
            <a:spLocks noGrp="1" noChangeArrowheads="1"/>
          </p:cNvSpPr>
          <p:nvPr>
            <p:ph type="title" idx="4294967295"/>
          </p:nvPr>
        </p:nvSpPr>
        <p:spPr>
          <a:xfrm>
            <a:off x="685800" y="76200"/>
            <a:ext cx="7772400" cy="838200"/>
          </a:xfrm>
        </p:spPr>
        <p:txBody>
          <a:bodyPr/>
          <a:lstStyle/>
          <a:p>
            <a:r>
              <a:rPr lang="en-US" altLang="en-US" smtClean="0"/>
              <a:t>DNA Viruses</a:t>
            </a:r>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3363" y="2287588"/>
            <a:ext cx="2300287" cy="2587625"/>
            <a:chOff x="147" y="1441"/>
            <a:chExt cx="1449" cy="1630"/>
          </a:xfrm>
        </p:grpSpPr>
        <p:pic>
          <p:nvPicPr>
            <p:cNvPr id="36882" name="Picture 3"/>
            <p:cNvPicPr>
              <a:picLocks noChangeArrowheads="1"/>
            </p:cNvPicPr>
            <p:nvPr/>
          </p:nvPicPr>
          <p:blipFill>
            <a:blip r:embed="rId2"/>
            <a:srcRect/>
            <a:stretch>
              <a:fillRect/>
            </a:stretch>
          </p:blipFill>
          <p:spPr bwMode="auto">
            <a:xfrm>
              <a:off x="275" y="1441"/>
              <a:ext cx="1193" cy="1221"/>
            </a:xfrm>
            <a:prstGeom prst="rect">
              <a:avLst/>
            </a:prstGeom>
            <a:noFill/>
            <a:ln w="12700">
              <a:noFill/>
              <a:miter lim="800000"/>
              <a:headEnd/>
              <a:tailEnd/>
            </a:ln>
          </p:spPr>
        </p:pic>
        <p:sp>
          <p:nvSpPr>
            <p:cNvPr id="36883" name="Rectangle 4"/>
            <p:cNvSpPr>
              <a:spLocks noChangeArrowheads="1"/>
            </p:cNvSpPr>
            <p:nvPr/>
          </p:nvSpPr>
          <p:spPr bwMode="auto">
            <a:xfrm>
              <a:off x="147" y="2785"/>
              <a:ext cx="1449"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Enterovirus</a:t>
              </a:r>
            </a:p>
          </p:txBody>
        </p:sp>
      </p:grpSp>
      <p:grpSp>
        <p:nvGrpSpPr>
          <p:cNvPr id="3" name="Group 5"/>
          <p:cNvGrpSpPr>
            <a:grpSpLocks/>
          </p:cNvGrpSpPr>
          <p:nvPr/>
        </p:nvGrpSpPr>
        <p:grpSpPr bwMode="auto">
          <a:xfrm>
            <a:off x="3113088" y="1230313"/>
            <a:ext cx="2465387" cy="2197100"/>
            <a:chOff x="1961" y="775"/>
            <a:chExt cx="1553" cy="1384"/>
          </a:xfrm>
        </p:grpSpPr>
        <p:pic>
          <p:nvPicPr>
            <p:cNvPr id="36880" name="Picture 6"/>
            <p:cNvPicPr>
              <a:picLocks noChangeArrowheads="1"/>
            </p:cNvPicPr>
            <p:nvPr/>
          </p:nvPicPr>
          <p:blipFill>
            <a:blip r:embed="rId3"/>
            <a:srcRect/>
            <a:stretch>
              <a:fillRect/>
            </a:stretch>
          </p:blipFill>
          <p:spPr bwMode="auto">
            <a:xfrm>
              <a:off x="1961" y="775"/>
              <a:ext cx="1553" cy="1018"/>
            </a:xfrm>
            <a:prstGeom prst="rect">
              <a:avLst/>
            </a:prstGeom>
            <a:noFill/>
            <a:ln w="12700">
              <a:noFill/>
              <a:miter lim="800000"/>
              <a:headEnd/>
              <a:tailEnd/>
            </a:ln>
          </p:spPr>
        </p:pic>
        <p:sp>
          <p:nvSpPr>
            <p:cNvPr id="36881" name="Rectangle 7"/>
            <p:cNvSpPr>
              <a:spLocks noChangeArrowheads="1"/>
            </p:cNvSpPr>
            <p:nvPr/>
          </p:nvSpPr>
          <p:spPr bwMode="auto">
            <a:xfrm>
              <a:off x="2016" y="1873"/>
              <a:ext cx="1440"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Influenzavirus</a:t>
              </a:r>
            </a:p>
          </p:txBody>
        </p:sp>
      </p:grpSp>
      <p:grpSp>
        <p:nvGrpSpPr>
          <p:cNvPr id="4" name="Group 8"/>
          <p:cNvGrpSpPr>
            <a:grpSpLocks/>
          </p:cNvGrpSpPr>
          <p:nvPr/>
        </p:nvGrpSpPr>
        <p:grpSpPr bwMode="auto">
          <a:xfrm>
            <a:off x="6053138" y="354013"/>
            <a:ext cx="2690812" cy="3911600"/>
            <a:chOff x="3813" y="223"/>
            <a:chExt cx="1695" cy="2464"/>
          </a:xfrm>
        </p:grpSpPr>
        <p:pic>
          <p:nvPicPr>
            <p:cNvPr id="36878" name="Picture 9"/>
            <p:cNvPicPr>
              <a:picLocks noChangeArrowheads="1"/>
            </p:cNvPicPr>
            <p:nvPr/>
          </p:nvPicPr>
          <p:blipFill>
            <a:blip r:embed="rId4"/>
            <a:srcRect/>
            <a:stretch>
              <a:fillRect/>
            </a:stretch>
          </p:blipFill>
          <p:spPr bwMode="auto">
            <a:xfrm>
              <a:off x="3813" y="223"/>
              <a:ext cx="1695" cy="2097"/>
            </a:xfrm>
            <a:prstGeom prst="rect">
              <a:avLst/>
            </a:prstGeom>
            <a:noFill/>
            <a:ln w="12700">
              <a:noFill/>
              <a:miter lim="800000"/>
              <a:headEnd/>
              <a:tailEnd/>
            </a:ln>
          </p:spPr>
        </p:pic>
        <p:sp>
          <p:nvSpPr>
            <p:cNvPr id="36879" name="Rectangle 10"/>
            <p:cNvSpPr>
              <a:spLocks noChangeArrowheads="1"/>
            </p:cNvSpPr>
            <p:nvPr/>
          </p:nvSpPr>
          <p:spPr bwMode="auto">
            <a:xfrm>
              <a:off x="3840" y="2401"/>
              <a:ext cx="1584"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Paramyxovirus</a:t>
              </a:r>
            </a:p>
          </p:txBody>
        </p:sp>
      </p:grpSp>
      <p:grpSp>
        <p:nvGrpSpPr>
          <p:cNvPr id="5" name="Group 11"/>
          <p:cNvGrpSpPr>
            <a:grpSpLocks/>
          </p:cNvGrpSpPr>
          <p:nvPr/>
        </p:nvGrpSpPr>
        <p:grpSpPr bwMode="auto">
          <a:xfrm>
            <a:off x="6934200" y="4910138"/>
            <a:ext cx="1828800" cy="1184275"/>
            <a:chOff x="4368" y="3093"/>
            <a:chExt cx="1152" cy="746"/>
          </a:xfrm>
        </p:grpSpPr>
        <p:pic>
          <p:nvPicPr>
            <p:cNvPr id="36876" name="Picture 12"/>
            <p:cNvPicPr>
              <a:picLocks noChangeArrowheads="1"/>
            </p:cNvPicPr>
            <p:nvPr/>
          </p:nvPicPr>
          <p:blipFill>
            <a:blip r:embed="rId5"/>
            <a:srcRect/>
            <a:stretch>
              <a:fillRect/>
            </a:stretch>
          </p:blipFill>
          <p:spPr bwMode="auto">
            <a:xfrm>
              <a:off x="4772" y="3093"/>
              <a:ext cx="369" cy="405"/>
            </a:xfrm>
            <a:prstGeom prst="rect">
              <a:avLst/>
            </a:prstGeom>
            <a:noFill/>
            <a:ln w="12700">
              <a:noFill/>
              <a:miter lim="800000"/>
              <a:headEnd/>
              <a:tailEnd/>
            </a:ln>
          </p:spPr>
        </p:pic>
        <p:sp>
          <p:nvSpPr>
            <p:cNvPr id="36877" name="Rectangle 13"/>
            <p:cNvSpPr>
              <a:spLocks noChangeArrowheads="1"/>
            </p:cNvSpPr>
            <p:nvPr/>
          </p:nvSpPr>
          <p:spPr bwMode="auto">
            <a:xfrm>
              <a:off x="4368" y="3553"/>
              <a:ext cx="1152"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Rotavirus</a:t>
              </a:r>
            </a:p>
          </p:txBody>
        </p:sp>
      </p:grpSp>
      <p:grpSp>
        <p:nvGrpSpPr>
          <p:cNvPr id="6" name="Group 14"/>
          <p:cNvGrpSpPr>
            <a:grpSpLocks/>
          </p:cNvGrpSpPr>
          <p:nvPr/>
        </p:nvGrpSpPr>
        <p:grpSpPr bwMode="auto">
          <a:xfrm>
            <a:off x="2778125" y="3913188"/>
            <a:ext cx="2909888" cy="2638425"/>
            <a:chOff x="1969" y="2465"/>
            <a:chExt cx="2062" cy="1662"/>
          </a:xfrm>
        </p:grpSpPr>
        <p:pic>
          <p:nvPicPr>
            <p:cNvPr id="36874" name="Picture 15"/>
            <p:cNvPicPr>
              <a:picLocks noChangeArrowheads="1"/>
            </p:cNvPicPr>
            <p:nvPr/>
          </p:nvPicPr>
          <p:blipFill>
            <a:blip r:embed="rId6"/>
            <a:srcRect/>
            <a:stretch>
              <a:fillRect/>
            </a:stretch>
          </p:blipFill>
          <p:spPr bwMode="auto">
            <a:xfrm>
              <a:off x="2057" y="2465"/>
              <a:ext cx="1886" cy="1286"/>
            </a:xfrm>
            <a:prstGeom prst="rect">
              <a:avLst/>
            </a:prstGeom>
            <a:noFill/>
            <a:ln w="12700">
              <a:noFill/>
              <a:miter lim="800000"/>
              <a:headEnd/>
              <a:tailEnd/>
            </a:ln>
          </p:spPr>
        </p:pic>
        <p:sp>
          <p:nvSpPr>
            <p:cNvPr id="36875" name="Rectangle 16"/>
            <p:cNvSpPr>
              <a:spLocks noChangeArrowheads="1"/>
            </p:cNvSpPr>
            <p:nvPr/>
          </p:nvSpPr>
          <p:spPr bwMode="auto">
            <a:xfrm>
              <a:off x="1969" y="3841"/>
              <a:ext cx="2062" cy="286"/>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a:latin typeface="Times" pitchFamily="18" charset="0"/>
                </a:rPr>
                <a:t>Rift Valley Fever Virus</a:t>
              </a:r>
            </a:p>
          </p:txBody>
        </p:sp>
      </p:grpSp>
      <p:sp>
        <p:nvSpPr>
          <p:cNvPr id="36871" name="Rectangle 17"/>
          <p:cNvSpPr>
            <a:spLocks noChangeArrowheads="1"/>
          </p:cNvSpPr>
          <p:nvPr/>
        </p:nvSpPr>
        <p:spPr bwMode="auto">
          <a:xfrm>
            <a:off x="2800350" y="382588"/>
            <a:ext cx="3517900" cy="638175"/>
          </a:xfrm>
          <a:prstGeom prst="rect">
            <a:avLst/>
          </a:prstGeom>
          <a:noFill/>
          <a:ln w="12700">
            <a:noFill/>
            <a:miter lim="800000"/>
            <a:headEnd/>
            <a:tailEnd/>
          </a:ln>
        </p:spPr>
        <p:txBody>
          <a:bodyPr lIns="90487" tIns="44450" rIns="90487" bIns="44450">
            <a:spAutoFit/>
          </a:bodyPr>
          <a:lstStyle/>
          <a:p>
            <a:pPr algn="ctr">
              <a:spcBef>
                <a:spcPct val="50000"/>
              </a:spcBef>
            </a:pPr>
            <a:r>
              <a:rPr lang="en-US" altLang="en-US" sz="3600">
                <a:latin typeface="Times" pitchFamily="18" charset="0"/>
              </a:rPr>
              <a:t>RNA Viruses</a:t>
            </a:r>
          </a:p>
        </p:txBody>
      </p:sp>
      <p:sp>
        <p:nvSpPr>
          <p:cNvPr id="36872" name="Rectangle 18"/>
          <p:cNvSpPr>
            <a:spLocks noChangeArrowheads="1"/>
          </p:cNvSpPr>
          <p:nvPr/>
        </p:nvSpPr>
        <p:spPr bwMode="auto">
          <a:xfrm>
            <a:off x="3124200" y="457200"/>
            <a:ext cx="2819400" cy="609600"/>
          </a:xfrm>
          <a:prstGeom prst="rect">
            <a:avLst/>
          </a:prstGeom>
          <a:solidFill>
            <a:schemeClr val="bg1"/>
          </a:solidFill>
          <a:ln w="9525">
            <a:noFill/>
            <a:miter lim="800000"/>
            <a:headEnd/>
            <a:tailEnd/>
          </a:ln>
        </p:spPr>
        <p:txBody>
          <a:bodyPr wrap="none" anchor="ctr"/>
          <a:lstStyle/>
          <a:p>
            <a:endParaRPr lang="en-US"/>
          </a:p>
        </p:txBody>
      </p:sp>
      <p:sp>
        <p:nvSpPr>
          <p:cNvPr id="36873" name="Rectangle 19"/>
          <p:cNvSpPr>
            <a:spLocks noGrp="1" noChangeArrowheads="1"/>
          </p:cNvSpPr>
          <p:nvPr>
            <p:ph type="title" idx="4294967295"/>
          </p:nvPr>
        </p:nvSpPr>
        <p:spPr>
          <a:xfrm>
            <a:off x="228600" y="381000"/>
            <a:ext cx="4953000" cy="533400"/>
          </a:xfrm>
        </p:spPr>
        <p:txBody>
          <a:bodyPr>
            <a:normAutofit fontScale="90000"/>
          </a:bodyPr>
          <a:lstStyle/>
          <a:p>
            <a:r>
              <a:rPr lang="en-US" sz="3200" smtClean="0"/>
              <a:t>RNA Virus Pictures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DFE845F8-F181-4050-AD9F-9F63FBC75876}" type="slidenum">
              <a:rPr lang="en-US"/>
              <a:pPr/>
              <a:t>3</a:t>
            </a:fld>
            <a:endParaRPr lang="en-US"/>
          </a:p>
        </p:txBody>
      </p:sp>
      <p:sp>
        <p:nvSpPr>
          <p:cNvPr id="105474" name="Rectangle 2"/>
          <p:cNvSpPr>
            <a:spLocks noGrp="1" noChangeArrowheads="1"/>
          </p:cNvSpPr>
          <p:nvPr>
            <p:ph type="title"/>
          </p:nvPr>
        </p:nvSpPr>
        <p:spPr>
          <a:xfrm>
            <a:off x="838200" y="457200"/>
            <a:ext cx="72390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5 Steps of Lytic Cycle</a:t>
            </a:r>
          </a:p>
        </p:txBody>
      </p:sp>
      <p:sp>
        <p:nvSpPr>
          <p:cNvPr id="105475" name="Rectangle 3"/>
          <p:cNvSpPr>
            <a:spLocks noGrp="1" noChangeArrowheads="1"/>
          </p:cNvSpPr>
          <p:nvPr>
            <p:ph type="body" idx="1"/>
          </p:nvPr>
        </p:nvSpPr>
        <p:spPr>
          <a:xfrm>
            <a:off x="304800" y="1524000"/>
            <a:ext cx="8839200" cy="5029200"/>
          </a:xfrm>
        </p:spPr>
        <p:txBody>
          <a:bodyPr/>
          <a:lstStyle/>
          <a:p>
            <a:pPr eaLnBrk="1" hangingPunct="1">
              <a:lnSpc>
                <a:spcPct val="80000"/>
              </a:lnSpc>
            </a:pPr>
            <a:r>
              <a:rPr lang="en-US" sz="3600" smtClean="0">
                <a:latin typeface="Comic Sans MS" pitchFamily="66" charset="0"/>
              </a:rPr>
              <a:t>1. </a:t>
            </a:r>
            <a:r>
              <a:rPr lang="en-US" sz="3600" smtClean="0">
                <a:solidFill>
                  <a:srgbClr val="FFFF00"/>
                </a:solidFill>
                <a:latin typeface="Comic Sans MS" pitchFamily="66" charset="0"/>
              </a:rPr>
              <a:t>Attachment</a:t>
            </a:r>
            <a:r>
              <a:rPr lang="en-US" sz="3600" smtClean="0">
                <a:latin typeface="Comic Sans MS" pitchFamily="66" charset="0"/>
              </a:rPr>
              <a:t> to the cell</a:t>
            </a:r>
          </a:p>
          <a:p>
            <a:pPr eaLnBrk="1" hangingPunct="1">
              <a:lnSpc>
                <a:spcPct val="80000"/>
              </a:lnSpc>
            </a:pPr>
            <a:r>
              <a:rPr lang="en-US" sz="3600" smtClean="0">
                <a:latin typeface="Comic Sans MS" pitchFamily="66" charset="0"/>
              </a:rPr>
              <a:t>2. </a:t>
            </a:r>
            <a:r>
              <a:rPr lang="en-US" sz="3600" smtClean="0">
                <a:solidFill>
                  <a:srgbClr val="FFFF00"/>
                </a:solidFill>
                <a:latin typeface="Comic Sans MS" pitchFamily="66" charset="0"/>
              </a:rPr>
              <a:t>Penetration</a:t>
            </a:r>
            <a:r>
              <a:rPr lang="en-US" sz="3600" smtClean="0">
                <a:latin typeface="Comic Sans MS" pitchFamily="66" charset="0"/>
              </a:rPr>
              <a:t>  (injection) of viral DNA or RNA</a:t>
            </a:r>
          </a:p>
          <a:p>
            <a:pPr eaLnBrk="1" hangingPunct="1">
              <a:lnSpc>
                <a:spcPct val="80000"/>
              </a:lnSpc>
            </a:pPr>
            <a:r>
              <a:rPr lang="en-US" sz="3600" smtClean="0">
                <a:latin typeface="Comic Sans MS" pitchFamily="66" charset="0"/>
              </a:rPr>
              <a:t>3. </a:t>
            </a:r>
            <a:r>
              <a:rPr lang="en-US" sz="3600" smtClean="0">
                <a:solidFill>
                  <a:srgbClr val="FFFF00"/>
                </a:solidFill>
                <a:latin typeface="Comic Sans MS" pitchFamily="66" charset="0"/>
              </a:rPr>
              <a:t>Replication (Biosynthesis)</a:t>
            </a:r>
            <a:r>
              <a:rPr lang="en-US" sz="3600" smtClean="0">
                <a:latin typeface="Comic Sans MS" pitchFamily="66" charset="0"/>
              </a:rPr>
              <a:t> of new viral proteins and nucleic acids</a:t>
            </a:r>
          </a:p>
          <a:p>
            <a:pPr eaLnBrk="1" hangingPunct="1">
              <a:lnSpc>
                <a:spcPct val="80000"/>
              </a:lnSpc>
            </a:pPr>
            <a:r>
              <a:rPr lang="en-US" sz="3600" smtClean="0">
                <a:latin typeface="Comic Sans MS" pitchFamily="66" charset="0"/>
              </a:rPr>
              <a:t>4. </a:t>
            </a:r>
            <a:r>
              <a:rPr lang="en-US" sz="3600" smtClean="0">
                <a:solidFill>
                  <a:srgbClr val="FFFF00"/>
                </a:solidFill>
                <a:latin typeface="Comic Sans MS" pitchFamily="66" charset="0"/>
              </a:rPr>
              <a:t>Assembly</a:t>
            </a:r>
            <a:r>
              <a:rPr lang="en-US" sz="3600" smtClean="0">
                <a:latin typeface="Comic Sans MS" pitchFamily="66" charset="0"/>
              </a:rPr>
              <a:t> </a:t>
            </a:r>
            <a:r>
              <a:rPr lang="en-US" sz="3600" smtClean="0">
                <a:solidFill>
                  <a:srgbClr val="FFFF00"/>
                </a:solidFill>
                <a:latin typeface="Comic Sans MS" pitchFamily="66" charset="0"/>
              </a:rPr>
              <a:t>(Maturation) </a:t>
            </a:r>
            <a:r>
              <a:rPr lang="en-US" sz="3600" smtClean="0">
                <a:latin typeface="Comic Sans MS" pitchFamily="66" charset="0"/>
              </a:rPr>
              <a:t>of the new viruses</a:t>
            </a:r>
          </a:p>
          <a:p>
            <a:pPr eaLnBrk="1" hangingPunct="1">
              <a:lnSpc>
                <a:spcPct val="80000"/>
              </a:lnSpc>
            </a:pPr>
            <a:r>
              <a:rPr lang="en-US" sz="3600" smtClean="0">
                <a:latin typeface="Comic Sans MS" pitchFamily="66" charset="0"/>
              </a:rPr>
              <a:t> 5. </a:t>
            </a:r>
            <a:r>
              <a:rPr lang="en-US" sz="3600" smtClean="0">
                <a:solidFill>
                  <a:srgbClr val="FFFF00"/>
                </a:solidFill>
                <a:latin typeface="Comic Sans MS" pitchFamily="66" charset="0"/>
              </a:rPr>
              <a:t>Release</a:t>
            </a:r>
            <a:r>
              <a:rPr lang="en-US" sz="3600" smtClean="0">
                <a:latin typeface="Comic Sans MS" pitchFamily="66" charset="0"/>
              </a:rPr>
              <a:t> of the new viruses into the environment (cell lyses)</a:t>
            </a:r>
          </a:p>
        </p:txBody>
      </p:sp>
      <p:sp>
        <p:nvSpPr>
          <p:cNvPr id="49157"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ox(in)">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box(in)">
                                      <p:cBhvr>
                                        <p:cTn id="12" dur="5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box(in)">
                                      <p:cBhvr>
                                        <p:cTn id="17" dur="500"/>
                                        <p:tgtEl>
                                          <p:spTgt spid="105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5475">
                                            <p:txEl>
                                              <p:pRg st="3" end="3"/>
                                            </p:txEl>
                                          </p:spTgt>
                                        </p:tgtEl>
                                        <p:attrNameLst>
                                          <p:attrName>style.visibility</p:attrName>
                                        </p:attrNameLst>
                                      </p:cBhvr>
                                      <p:to>
                                        <p:strVal val="visible"/>
                                      </p:to>
                                    </p:set>
                                    <p:animEffect transition="in" filter="box(in)">
                                      <p:cBhvr>
                                        <p:cTn id="22" dur="500"/>
                                        <p:tgtEl>
                                          <p:spTgt spid="105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5475">
                                            <p:txEl>
                                              <p:pRg st="4" end="4"/>
                                            </p:txEl>
                                          </p:spTgt>
                                        </p:tgtEl>
                                        <p:attrNameLst>
                                          <p:attrName>style.visibility</p:attrName>
                                        </p:attrNameLst>
                                      </p:cBhvr>
                                      <p:to>
                                        <p:strVal val="visible"/>
                                      </p:to>
                                    </p:set>
                                    <p:animEffect transition="in" filter="box(in)">
                                      <p:cBhvr>
                                        <p:cTn id="27"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p:txBody>
          <a:bodyPr/>
          <a:lstStyle/>
          <a:p>
            <a:r>
              <a:rPr lang="en-US" smtClean="0"/>
              <a:t>RNA transforming viruses</a:t>
            </a:r>
          </a:p>
        </p:txBody>
      </p:sp>
      <p:graphicFrame>
        <p:nvGraphicFramePr>
          <p:cNvPr id="37892" name="Object 4"/>
          <p:cNvGraphicFramePr>
            <a:graphicFrameLocks noChangeAspect="1"/>
          </p:cNvGraphicFramePr>
          <p:nvPr>
            <p:ph type="tbl" idx="4294967295"/>
          </p:nvPr>
        </p:nvGraphicFramePr>
        <p:xfrm>
          <a:off x="1374775" y="3209925"/>
          <a:ext cx="7769225" cy="4106863"/>
        </p:xfrm>
        <a:graphic>
          <a:graphicData uri="http://schemas.openxmlformats.org/presentationml/2006/ole">
            <p:oleObj spid="_x0000_s4098" name="Document" r:id="rId4" imgW="7885281" imgH="4162283" progId="Word.Document.8">
              <p:embed/>
            </p:oleObj>
          </a:graphicData>
        </a:graphic>
      </p:graphicFrame>
      <p:sp>
        <p:nvSpPr>
          <p:cNvPr id="37893" name="Rectangle 5"/>
          <p:cNvSpPr>
            <a:spLocks noGrp="1" noChangeArrowheads="1"/>
          </p:cNvSpPr>
          <p:nvPr>
            <p:ph type="body" idx="1"/>
          </p:nvPr>
        </p:nvSpPr>
        <p:spPr>
          <a:xfrm>
            <a:off x="685800" y="1752600"/>
            <a:ext cx="7772400" cy="4343400"/>
          </a:xfrm>
        </p:spPr>
        <p:txBody>
          <a:bodyPr>
            <a:normAutofit lnSpcReduction="10000"/>
          </a:bodyPr>
          <a:lstStyle/>
          <a:p>
            <a:r>
              <a:rPr lang="en-US" i="1" smtClean="0"/>
              <a:t>Picornaviridae</a:t>
            </a:r>
            <a:r>
              <a:rPr lang="en-US" sz="2400" smtClean="0"/>
              <a:t>- single stranded positive sense; common cold</a:t>
            </a:r>
            <a:endParaRPr lang="en-US" smtClean="0"/>
          </a:p>
          <a:p>
            <a:r>
              <a:rPr lang="en-US" i="1" smtClean="0"/>
              <a:t>Orthomyxoviridae</a:t>
            </a:r>
            <a:r>
              <a:rPr lang="en-US" smtClean="0"/>
              <a:t>- </a:t>
            </a:r>
            <a:r>
              <a:rPr lang="en-US" sz="2400" smtClean="0"/>
              <a:t>segmented single stranded negative sense; influenza</a:t>
            </a:r>
            <a:endParaRPr lang="en-US" smtClean="0"/>
          </a:p>
          <a:p>
            <a:r>
              <a:rPr lang="en-US" i="1" smtClean="0"/>
              <a:t>Paramyxoviridae</a:t>
            </a:r>
            <a:r>
              <a:rPr lang="en-US" smtClean="0"/>
              <a:t>- </a:t>
            </a:r>
            <a:r>
              <a:rPr lang="en-US" sz="2400" smtClean="0"/>
              <a:t>single stranded negative sense; measles</a:t>
            </a:r>
            <a:endParaRPr lang="en-US" smtClean="0"/>
          </a:p>
          <a:p>
            <a:r>
              <a:rPr lang="en-US" i="1" smtClean="0"/>
              <a:t>Reoviridae</a:t>
            </a:r>
            <a:r>
              <a:rPr lang="en-US" smtClean="0"/>
              <a:t>- </a:t>
            </a:r>
            <a:r>
              <a:rPr lang="en-US" sz="2400" smtClean="0"/>
              <a:t>segmented double stranded; respiratory and gastrointestinal infections</a:t>
            </a:r>
            <a:endParaRPr lang="en-US" smtClean="0"/>
          </a:p>
          <a:p>
            <a:r>
              <a:rPr lang="en-US" i="1" smtClean="0"/>
              <a:t>Retroviridae</a:t>
            </a:r>
            <a:r>
              <a:rPr lang="en-US" smtClean="0"/>
              <a:t>- </a:t>
            </a:r>
            <a:r>
              <a:rPr lang="en-US" sz="2400" smtClean="0"/>
              <a:t>single stranded (2) strands positive sense; AIDS, tumors</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map-backgro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Rectangle 7"/>
          <p:cNvSpPr>
            <a:spLocks noGrp="1" noChangeArrowheads="1"/>
          </p:cNvSpPr>
          <p:nvPr>
            <p:ph type="title"/>
          </p:nvPr>
        </p:nvSpPr>
        <p:spPr/>
        <p:txBody>
          <a:bodyPr>
            <a:normAutofit fontScale="90000"/>
          </a:bodyPr>
          <a:lstStyle/>
          <a:p>
            <a:r>
              <a:rPr lang="en-US" smtClean="0"/>
              <a:t>Virusoids, Viroids, Prions</a:t>
            </a:r>
          </a:p>
        </p:txBody>
      </p:sp>
      <p:sp>
        <p:nvSpPr>
          <p:cNvPr id="38916" name="Rectangle 8"/>
          <p:cNvSpPr>
            <a:spLocks noGrp="1" noChangeArrowheads="1"/>
          </p:cNvSpPr>
          <p:nvPr>
            <p:ph type="body" sz="half" idx="1"/>
          </p:nvPr>
        </p:nvSpPr>
        <p:spPr>
          <a:xfrm>
            <a:off x="685800" y="1981200"/>
            <a:ext cx="7772400" cy="4114800"/>
          </a:xfrm>
        </p:spPr>
        <p:txBody>
          <a:bodyPr/>
          <a:lstStyle/>
          <a:p>
            <a:r>
              <a:rPr lang="en-US" sz="2400" b="1" smtClean="0"/>
              <a:t>Prions</a:t>
            </a:r>
            <a:r>
              <a:rPr lang="en-US" sz="2400" smtClean="0"/>
              <a:t> are infectious proteins</a:t>
            </a:r>
          </a:p>
          <a:p>
            <a:r>
              <a:rPr lang="en-US" sz="2400" b="1" smtClean="0"/>
              <a:t>Viroids</a:t>
            </a:r>
            <a:r>
              <a:rPr lang="en-US" sz="2400" smtClean="0"/>
              <a:t> are common plant pathogens which are a serious economic problem; smaller than viruses </a:t>
            </a:r>
          </a:p>
          <a:p>
            <a:r>
              <a:rPr lang="en-US" sz="2400" b="1" smtClean="0"/>
              <a:t>Virusoids</a:t>
            </a:r>
            <a:r>
              <a:rPr lang="en-US" sz="2400" smtClean="0"/>
              <a:t> belong to a larger group of infectious agents called satellite RNAs, found in bacteria, plants, fungi, invertebrates and vertebrates. Satellite genomes encode proteins, satellite viruses encode capsid proteins</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p:txBody>
          <a:bodyPr>
            <a:normAutofit fontScale="90000"/>
          </a:bodyPr>
          <a:lstStyle/>
          <a:p>
            <a:r>
              <a:rPr lang="en-US" smtClean="0"/>
              <a:t>Plant virology</a:t>
            </a:r>
          </a:p>
        </p:txBody>
      </p:sp>
      <p:graphicFrame>
        <p:nvGraphicFramePr>
          <p:cNvPr id="39940" name="Object 4"/>
          <p:cNvGraphicFramePr>
            <a:graphicFrameLocks noChangeAspect="1"/>
          </p:cNvGraphicFramePr>
          <p:nvPr>
            <p:ph type="tbl" idx="4294967295"/>
          </p:nvPr>
        </p:nvGraphicFramePr>
        <p:xfrm>
          <a:off x="1374775" y="3209925"/>
          <a:ext cx="7769225" cy="4106863"/>
        </p:xfrm>
        <a:graphic>
          <a:graphicData uri="http://schemas.openxmlformats.org/presentationml/2006/ole">
            <p:oleObj spid="_x0000_s5122" name="Document" r:id="rId4" imgW="7885281" imgH="4162283" progId="Word.Document.8">
              <p:embed/>
            </p:oleObj>
          </a:graphicData>
        </a:graphic>
      </p:graphicFrame>
      <p:sp>
        <p:nvSpPr>
          <p:cNvPr id="39941" name="Rectangle 5"/>
          <p:cNvSpPr>
            <a:spLocks noGrp="1" noChangeArrowheads="1"/>
          </p:cNvSpPr>
          <p:nvPr>
            <p:ph type="body" sz="half" idx="1"/>
          </p:nvPr>
        </p:nvSpPr>
        <p:spPr>
          <a:xfrm>
            <a:off x="685800" y="1981200"/>
            <a:ext cx="5410200" cy="4114800"/>
          </a:xfrm>
        </p:spPr>
        <p:txBody>
          <a:bodyPr>
            <a:normAutofit lnSpcReduction="10000"/>
          </a:bodyPr>
          <a:lstStyle/>
          <a:p>
            <a:pPr>
              <a:spcBef>
                <a:spcPts val="500"/>
              </a:spcBef>
              <a:spcAft>
                <a:spcPts val="500"/>
              </a:spcAft>
            </a:pPr>
            <a:r>
              <a:rPr lang="en-US" sz="2000" b="1" dirty="0" smtClean="0"/>
              <a:t>Seeds:</a:t>
            </a:r>
            <a:r>
              <a:rPr lang="en-US" sz="2000" dirty="0" smtClean="0"/>
              <a:t> transmit virus infection due to external contamination of the seed with virus particles, or because of infection of the living tissues of the embryo. </a:t>
            </a:r>
          </a:p>
          <a:p>
            <a:pPr>
              <a:spcBef>
                <a:spcPts val="500"/>
              </a:spcBef>
              <a:spcAft>
                <a:spcPts val="500"/>
              </a:spcAft>
            </a:pPr>
            <a:r>
              <a:rPr lang="en-US" sz="2000" b="1" dirty="0" smtClean="0"/>
              <a:t>Vegetative propagation/grafting:</a:t>
            </a:r>
            <a:r>
              <a:rPr lang="en-US" sz="2000" dirty="0" smtClean="0"/>
              <a:t> These techniques of plant propagation provide the opportunity for viruses to spread to new plants. </a:t>
            </a:r>
          </a:p>
          <a:p>
            <a:pPr>
              <a:spcBef>
                <a:spcPts val="500"/>
              </a:spcBef>
              <a:spcAft>
                <a:spcPts val="500"/>
              </a:spcAft>
            </a:pPr>
            <a:r>
              <a:rPr lang="en-US" sz="2000" b="1" dirty="0" smtClean="0"/>
              <a:t>Vectors:</a:t>
            </a:r>
            <a:r>
              <a:rPr lang="en-US" sz="2000" dirty="0" smtClean="0"/>
              <a:t> Many different groups of living organisms can act as vectors and spread viruses from one plant to </a:t>
            </a:r>
            <a:r>
              <a:rPr lang="en-US" sz="2000" dirty="0" err="1" smtClean="0"/>
              <a:t>another:bacteria</a:t>
            </a:r>
            <a:r>
              <a:rPr lang="en-US" sz="2000" dirty="0" smtClean="0"/>
              <a:t>, fungi, nematodes</a:t>
            </a:r>
          </a:p>
          <a:p>
            <a:pPr>
              <a:spcBef>
                <a:spcPts val="500"/>
              </a:spcBef>
              <a:spcAft>
                <a:spcPts val="500"/>
              </a:spcAft>
            </a:pPr>
            <a:r>
              <a:rPr lang="en-US" sz="2000" dirty="0" smtClean="0"/>
              <a:t>necrosis, </a:t>
            </a:r>
            <a:r>
              <a:rPr lang="en-US" sz="2000" dirty="0" err="1" smtClean="0"/>
              <a:t>hypoplasia</a:t>
            </a:r>
            <a:r>
              <a:rPr lang="en-US" sz="2000" dirty="0" smtClean="0"/>
              <a:t>, hyperplasia</a:t>
            </a:r>
            <a:endParaRPr lang="en-US" sz="2800" dirty="0" smtClean="0"/>
          </a:p>
          <a:p>
            <a:endParaRPr lang="en-US" sz="2800" dirty="0" smtClean="0"/>
          </a:p>
        </p:txBody>
      </p:sp>
      <p:graphicFrame>
        <p:nvGraphicFramePr>
          <p:cNvPr id="39942" name="Object 6"/>
          <p:cNvGraphicFramePr>
            <a:graphicFrameLocks noChangeAspect="1"/>
          </p:cNvGraphicFramePr>
          <p:nvPr>
            <p:ph type="clipArt" sz="half" idx="2"/>
          </p:nvPr>
        </p:nvGraphicFramePr>
        <p:xfrm>
          <a:off x="6019800" y="2819400"/>
          <a:ext cx="2971800" cy="2330450"/>
        </p:xfrm>
        <a:graphic>
          <a:graphicData uri="http://schemas.openxmlformats.org/presentationml/2006/ole">
            <p:oleObj spid="_x0000_s5123" name="Clip" r:id="rId5" imgW="2161905" imgH="1695238"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6" descr="map-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63" name="Rectangle 1027"/>
          <p:cNvSpPr>
            <a:spLocks noGrp="1" noChangeArrowheads="1"/>
          </p:cNvSpPr>
          <p:nvPr>
            <p:ph type="title"/>
          </p:nvPr>
        </p:nvSpPr>
        <p:spPr/>
        <p:txBody>
          <a:bodyPr>
            <a:normAutofit fontScale="90000"/>
          </a:bodyPr>
          <a:lstStyle/>
          <a:p>
            <a:r>
              <a:rPr lang="en-US" smtClean="0"/>
              <a:t>Gene Silencing</a:t>
            </a:r>
          </a:p>
        </p:txBody>
      </p:sp>
      <p:graphicFrame>
        <p:nvGraphicFramePr>
          <p:cNvPr id="40964" name="Object 1028"/>
          <p:cNvGraphicFramePr>
            <a:graphicFrameLocks noChangeAspect="1"/>
          </p:cNvGraphicFramePr>
          <p:nvPr>
            <p:ph type="tbl" idx="4294967295"/>
          </p:nvPr>
        </p:nvGraphicFramePr>
        <p:xfrm>
          <a:off x="1374775" y="3209925"/>
          <a:ext cx="7769225" cy="4106863"/>
        </p:xfrm>
        <a:graphic>
          <a:graphicData uri="http://schemas.openxmlformats.org/presentationml/2006/ole">
            <p:oleObj spid="_x0000_s6146" name="Document" r:id="rId4" imgW="7885281" imgH="4162283" progId="Word.Document.8">
              <p:embed/>
            </p:oleObj>
          </a:graphicData>
        </a:graphic>
      </p:graphicFrame>
      <p:sp>
        <p:nvSpPr>
          <p:cNvPr id="40965" name="Rectangle 1029"/>
          <p:cNvSpPr>
            <a:spLocks noGrp="1" noChangeArrowheads="1"/>
          </p:cNvSpPr>
          <p:nvPr>
            <p:ph type="body" sz="half" idx="1"/>
          </p:nvPr>
        </p:nvSpPr>
        <p:spPr>
          <a:xfrm>
            <a:off x="685800" y="1981200"/>
            <a:ext cx="4953000" cy="4114800"/>
          </a:xfrm>
        </p:spPr>
        <p:txBody>
          <a:bodyPr>
            <a:normAutofit lnSpcReduction="10000"/>
          </a:bodyPr>
          <a:lstStyle/>
          <a:p>
            <a:pPr>
              <a:spcBef>
                <a:spcPts val="500"/>
              </a:spcBef>
              <a:spcAft>
                <a:spcPts val="500"/>
              </a:spcAft>
            </a:pPr>
            <a:r>
              <a:rPr lang="en-US" sz="2000" smtClean="0"/>
              <a:t>Antisense technology</a:t>
            </a:r>
          </a:p>
          <a:p>
            <a:pPr>
              <a:spcBef>
                <a:spcPts val="500"/>
              </a:spcBef>
              <a:spcAft>
                <a:spcPts val="500"/>
              </a:spcAft>
            </a:pPr>
            <a:r>
              <a:rPr lang="en-US" sz="2000" smtClean="0"/>
              <a:t>geneticists can inactivate a gene that may cause disease or be defective</a:t>
            </a:r>
          </a:p>
          <a:p>
            <a:pPr>
              <a:spcBef>
                <a:spcPts val="500"/>
              </a:spcBef>
              <a:spcAft>
                <a:spcPts val="500"/>
              </a:spcAft>
            </a:pPr>
            <a:r>
              <a:rPr lang="en-US" sz="2000" smtClean="0"/>
              <a:t>highly specific method</a:t>
            </a:r>
          </a:p>
          <a:p>
            <a:pPr lvl="1">
              <a:spcBef>
                <a:spcPts val="500"/>
              </a:spcBef>
              <a:spcAft>
                <a:spcPts val="500"/>
              </a:spcAft>
            </a:pPr>
            <a:r>
              <a:rPr lang="en-US" sz="1600" smtClean="0">
                <a:latin typeface="Arial" charset="0"/>
              </a:rPr>
              <a:t>make an RNA strand 15-20 bases in length complementary to the mRNA. The synthesized RNA will attach itself to the mRNA and prevent that portion of the mRNA from creating the gene on the duplicate DNA strand</a:t>
            </a:r>
            <a:endParaRPr lang="en-US" sz="2400" smtClean="0"/>
          </a:p>
          <a:p>
            <a:pPr>
              <a:spcBef>
                <a:spcPts val="500"/>
              </a:spcBef>
              <a:spcAft>
                <a:spcPts val="500"/>
              </a:spcAft>
            </a:pPr>
            <a:r>
              <a:rPr lang="en-US" sz="2400" smtClean="0"/>
              <a:t>used to treat several viruses including AIDS, Herpes, Chicken Pox, and Hepatitis</a:t>
            </a:r>
            <a:endParaRPr lang="en-US" sz="2800" smtClean="0"/>
          </a:p>
          <a:p>
            <a:pPr lvl="1">
              <a:spcBef>
                <a:spcPts val="500"/>
              </a:spcBef>
              <a:spcAft>
                <a:spcPts val="500"/>
              </a:spcAft>
            </a:pPr>
            <a:endParaRPr lang="en-US" sz="2400" smtClean="0"/>
          </a:p>
          <a:p>
            <a:endParaRPr lang="en-US" sz="2800" smtClean="0"/>
          </a:p>
        </p:txBody>
      </p:sp>
      <p:graphicFrame>
        <p:nvGraphicFramePr>
          <p:cNvPr id="40966" name="Object 1030"/>
          <p:cNvGraphicFramePr>
            <a:graphicFrameLocks noChangeAspect="1"/>
          </p:cNvGraphicFramePr>
          <p:nvPr>
            <p:ph type="clipArt" sz="half" idx="2"/>
          </p:nvPr>
        </p:nvGraphicFramePr>
        <p:xfrm>
          <a:off x="5867400" y="1905000"/>
          <a:ext cx="2743200" cy="4114800"/>
        </p:xfrm>
        <a:graphic>
          <a:graphicData uri="http://schemas.openxmlformats.org/presentationml/2006/ole">
            <p:oleObj spid="_x0000_s6147" name="Clip" r:id="rId5" imgW="1904762" imgH="2857143"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Viral Replication</a:t>
            </a:r>
            <a:endParaRPr lang="en-GB" sz="32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•Common stages of viral replication cycle: </a:t>
            </a:r>
          </a:p>
          <a:p>
            <a:pPr marL="0" indent="0" algn="just">
              <a:buNone/>
            </a:pPr>
            <a:r>
              <a:rPr lang="en-US" b="1" dirty="0"/>
              <a:t>1.Adsorption: </a:t>
            </a:r>
            <a:r>
              <a:rPr lang="en-US" dirty="0"/>
              <a:t>the attachment of viruses to host cells. </a:t>
            </a:r>
          </a:p>
          <a:p>
            <a:pPr marL="0" indent="0" algn="just">
              <a:buNone/>
            </a:pPr>
            <a:r>
              <a:rPr lang="en-US" b="1" dirty="0"/>
              <a:t>2.Penetration: </a:t>
            </a:r>
            <a:r>
              <a:rPr lang="en-US" dirty="0"/>
              <a:t>the entry of </a:t>
            </a:r>
            <a:r>
              <a:rPr lang="en-US" dirty="0" err="1"/>
              <a:t>virions</a:t>
            </a:r>
            <a:r>
              <a:rPr lang="en-US" dirty="0"/>
              <a:t> (or their genome) into host cells. </a:t>
            </a:r>
          </a:p>
          <a:p>
            <a:pPr marL="0" indent="0" algn="just">
              <a:buNone/>
            </a:pPr>
            <a:r>
              <a:rPr lang="en-US" b="1" dirty="0"/>
              <a:t>3.Synthesis</a:t>
            </a:r>
            <a:r>
              <a:rPr lang="en-US" dirty="0"/>
              <a:t>: the synthesis of new nucleic acid molecules, capsid proteins &amp; other viral components using the host cell’s machinery. </a:t>
            </a:r>
          </a:p>
          <a:p>
            <a:pPr marL="0" indent="0" algn="just">
              <a:buNone/>
            </a:pPr>
            <a:r>
              <a:rPr lang="en-US" b="1" dirty="0"/>
              <a:t>4.Maturation</a:t>
            </a:r>
            <a:r>
              <a:rPr lang="en-US" dirty="0"/>
              <a:t>: assembly of newly synthesized viral components into complete </a:t>
            </a:r>
            <a:r>
              <a:rPr lang="en-US" dirty="0" err="1"/>
              <a:t>virions</a:t>
            </a:r>
            <a:r>
              <a:rPr lang="en-US" dirty="0"/>
              <a:t>. </a:t>
            </a:r>
          </a:p>
          <a:p>
            <a:pPr marL="0" indent="0" algn="just">
              <a:buNone/>
            </a:pPr>
            <a:r>
              <a:rPr lang="en-US" b="1" dirty="0"/>
              <a:t>5.Release</a:t>
            </a:r>
            <a:r>
              <a:rPr lang="en-US" dirty="0"/>
              <a:t>: release of new </a:t>
            </a:r>
            <a:r>
              <a:rPr lang="en-US" dirty="0" err="1"/>
              <a:t>virions</a:t>
            </a:r>
            <a:r>
              <a:rPr lang="en-US" dirty="0"/>
              <a:t> from host cells. Frequently this step causes lysis of host cells. </a:t>
            </a:r>
          </a:p>
          <a:p>
            <a:endParaRPr lang="en-GB" dirty="0"/>
          </a:p>
        </p:txBody>
      </p:sp>
    </p:spTree>
    <p:extLst>
      <p:ext uri="{BB962C8B-B14F-4D97-AF65-F5344CB8AC3E}">
        <p14:creationId xmlns:p14="http://schemas.microsoft.com/office/powerpoint/2010/main" xmlns="" val="84490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Replication of Bacteriophages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•Steps of bacteriophage replication: (T4 phage): </a:t>
            </a:r>
          </a:p>
          <a:p>
            <a:pPr marL="0" indent="0" algn="just">
              <a:buNone/>
            </a:pPr>
            <a:endParaRPr lang="en-US" dirty="0"/>
          </a:p>
          <a:p>
            <a:pPr marL="0" indent="0" algn="just">
              <a:buNone/>
            </a:pPr>
            <a:r>
              <a:rPr lang="en-US" b="1" dirty="0"/>
              <a:t>1.Adsorption</a:t>
            </a:r>
            <a:r>
              <a:rPr lang="en-US" dirty="0"/>
              <a:t>: the attachment of viruses to host cells. It is a chemical attraction process. Specific proteins found in tail fibers bind to specific receptor sites on host cells. Some bind to cell wall, others bind to flagella or pili. </a:t>
            </a:r>
          </a:p>
          <a:p>
            <a:pPr marL="0" indent="0" algn="just">
              <a:buNone/>
            </a:pPr>
            <a:r>
              <a:rPr lang="en-US" b="1" dirty="0"/>
              <a:t>2.Penetration</a:t>
            </a:r>
            <a:r>
              <a:rPr lang="en-US" dirty="0"/>
              <a:t>: lysozyme (present in phage tail) weakens bacterial cell wall, tail contracts, the hollow tube penetrates the cell wall &amp; contacts cell membrane. </a:t>
            </a:r>
            <a:r>
              <a:rPr lang="en-US" dirty="0">
                <a:solidFill>
                  <a:srgbClr val="FF0000"/>
                </a:solidFill>
              </a:rPr>
              <a:t>Viral DNA is then injected &amp; the capsid remains outside. </a:t>
            </a:r>
          </a:p>
          <a:p>
            <a:pPr marL="0" indent="0" algn="just">
              <a:buNone/>
            </a:pPr>
            <a:r>
              <a:rPr lang="en-GB" b="1" dirty="0"/>
              <a:t>3.Synthesis</a:t>
            </a:r>
            <a:r>
              <a:rPr lang="en-GB" dirty="0"/>
              <a:t>: phage DNA controls host cell’s metabolic machinery, bacterial DNA is disrupted &amp; the resulting nucleotides are used to build new phage DNA. Phage DNA → transcribed mRNA → translated on host ribosomes → proteins (e.g. capsid + enzymes). </a:t>
            </a:r>
          </a:p>
          <a:p>
            <a:endParaRPr lang="en-GB" dirty="0"/>
          </a:p>
        </p:txBody>
      </p:sp>
    </p:spTree>
    <p:extLst>
      <p:ext uri="{BB962C8B-B14F-4D97-AF65-F5344CB8AC3E}">
        <p14:creationId xmlns:p14="http://schemas.microsoft.com/office/powerpoint/2010/main" xmlns="" val="316101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Replication of Bacteriophages</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dirty="0"/>
              <a:t>Steps of bacteriophage replication: </a:t>
            </a:r>
          </a:p>
          <a:p>
            <a:pPr marL="0" indent="0" algn="just">
              <a:buNone/>
            </a:pPr>
            <a:endParaRPr lang="en-GB" dirty="0"/>
          </a:p>
          <a:p>
            <a:pPr marL="0" indent="0" algn="just">
              <a:buNone/>
            </a:pPr>
            <a:r>
              <a:rPr lang="en-US" b="1" dirty="0"/>
              <a:t>4.Maturation</a:t>
            </a:r>
            <a:r>
              <a:rPr lang="en-US" dirty="0"/>
              <a:t>: assembly of newly synthesized viral components into complete </a:t>
            </a:r>
            <a:r>
              <a:rPr lang="en-US" dirty="0" err="1"/>
              <a:t>virions</a:t>
            </a:r>
            <a:r>
              <a:rPr lang="en-US" dirty="0"/>
              <a:t>. In host cytoplasm, heads are assembled, dsDNA is packed into each head, also phage tail &amp; collar are assembled. </a:t>
            </a:r>
          </a:p>
          <a:p>
            <a:pPr marL="0" indent="0" algn="just">
              <a:buNone/>
            </a:pPr>
            <a:r>
              <a:rPr lang="en-US" b="1" dirty="0"/>
              <a:t>5.Release</a:t>
            </a:r>
            <a:r>
              <a:rPr lang="en-US" dirty="0"/>
              <a:t>: lysozymes (coded by phage genes) breaks down cell wall allowing viruses to escape, i.e. bacterial cell is lysed, new phages can now infect more bacterial cells. </a:t>
            </a:r>
          </a:p>
          <a:p>
            <a:pPr marL="0" indent="0" algn="just">
              <a:buNone/>
            </a:pPr>
            <a:r>
              <a:rPr lang="en-US" dirty="0"/>
              <a:t>–Phages that lyse &amp; destroy the host cell are called </a:t>
            </a:r>
            <a:r>
              <a:rPr lang="en-US" b="1" dirty="0"/>
              <a:t>lytic phages (virulent phage)</a:t>
            </a:r>
            <a:r>
              <a:rPr lang="en-US" dirty="0"/>
              <a:t>. In this case, the replication cycle is called </a:t>
            </a:r>
            <a:r>
              <a:rPr lang="en-US" b="1" dirty="0"/>
              <a:t>lytic cycle. </a:t>
            </a:r>
            <a:endParaRPr lang="en-US" dirty="0"/>
          </a:p>
          <a:p>
            <a:endParaRPr lang="en-GB" dirty="0"/>
          </a:p>
        </p:txBody>
      </p:sp>
    </p:spTree>
    <p:extLst>
      <p:ext uri="{BB962C8B-B14F-4D97-AF65-F5344CB8AC3E}">
        <p14:creationId xmlns:p14="http://schemas.microsoft.com/office/powerpoint/2010/main" xmlns="" val="2412671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144" y="548680"/>
            <a:ext cx="8625718" cy="57606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96875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Phage Growth</a:t>
            </a:r>
            <a:endParaRPr lang="en-GB" sz="32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148064" y="1700808"/>
            <a:ext cx="368808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39552" y="1743992"/>
            <a:ext cx="4572000" cy="3139321"/>
          </a:xfrm>
          <a:prstGeom prst="rect">
            <a:avLst/>
          </a:prstGeom>
        </p:spPr>
        <p:txBody>
          <a:bodyPr>
            <a:spAutoFit/>
          </a:bodyPr>
          <a:lstStyle/>
          <a:p>
            <a:endParaRPr lang="en-GB" dirty="0"/>
          </a:p>
          <a:p>
            <a:endParaRPr lang="en-GB" dirty="0"/>
          </a:p>
          <a:p>
            <a:pPr algn="just"/>
            <a:r>
              <a:rPr lang="en-GB" dirty="0"/>
              <a:t>•Replication curve </a:t>
            </a:r>
          </a:p>
          <a:p>
            <a:pPr algn="just"/>
            <a:r>
              <a:rPr lang="en-US" dirty="0"/>
              <a:t>–</a:t>
            </a:r>
            <a:r>
              <a:rPr lang="en-US" b="1" dirty="0"/>
              <a:t>Eclipse period</a:t>
            </a:r>
            <a:r>
              <a:rPr lang="en-US" dirty="0"/>
              <a:t>: from penetration to biosynthesis, in this period mature </a:t>
            </a:r>
            <a:r>
              <a:rPr lang="en-US" dirty="0" err="1"/>
              <a:t>virions</a:t>
            </a:r>
            <a:r>
              <a:rPr lang="en-US" dirty="0"/>
              <a:t> are not detected in host cell. </a:t>
            </a:r>
          </a:p>
          <a:p>
            <a:pPr algn="just"/>
            <a:r>
              <a:rPr lang="en-US" dirty="0"/>
              <a:t>–</a:t>
            </a:r>
            <a:r>
              <a:rPr lang="en-US" b="1" dirty="0"/>
              <a:t>Latent period</a:t>
            </a:r>
            <a:r>
              <a:rPr lang="en-US" dirty="0"/>
              <a:t>: from penetration up to phage release. This period includes eclipse period. </a:t>
            </a:r>
          </a:p>
          <a:p>
            <a:pPr algn="just"/>
            <a:r>
              <a:rPr lang="en-US" dirty="0"/>
              <a:t>–After eclipse period the no. of released viruses per host cell rises &amp; then levels off. </a:t>
            </a:r>
          </a:p>
          <a:p>
            <a:pPr algn="just"/>
            <a:r>
              <a:rPr lang="en-US" dirty="0">
                <a:solidFill>
                  <a:prstClr val="black"/>
                </a:solidFill>
              </a:rPr>
              <a:t>–Eclipse period = Lag phase in bacteria.</a:t>
            </a:r>
            <a:endParaRPr lang="en-US" dirty="0"/>
          </a:p>
        </p:txBody>
      </p:sp>
    </p:spTree>
    <p:extLst>
      <p:ext uri="{BB962C8B-B14F-4D97-AF65-F5344CB8AC3E}">
        <p14:creationId xmlns:p14="http://schemas.microsoft.com/office/powerpoint/2010/main" xmlns="" val="424349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Estimation of Phage Numbers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a:t>
            </a:r>
            <a:r>
              <a:rPr lang="en-US" b="1" dirty="0"/>
              <a:t>Phage assay (plaque assay) </a:t>
            </a:r>
            <a:r>
              <a:rPr lang="en-US" dirty="0"/>
              <a:t>is a method used to estimate the number of phages in a sample (</a:t>
            </a:r>
            <a:r>
              <a:rPr lang="en-US" b="1" dirty="0"/>
              <a:t>phage titer</a:t>
            </a:r>
            <a:r>
              <a:rPr lang="en-US" dirty="0"/>
              <a:t>). </a:t>
            </a:r>
          </a:p>
          <a:p>
            <a:pPr marL="0" indent="0" algn="just">
              <a:buNone/>
            </a:pPr>
            <a:r>
              <a:rPr lang="en-GB" dirty="0"/>
              <a:t>•Procedures: </a:t>
            </a:r>
          </a:p>
          <a:p>
            <a:pPr marL="0" indent="0" algn="just">
              <a:buNone/>
            </a:pPr>
            <a:r>
              <a:rPr lang="en-US" dirty="0"/>
              <a:t>1.Prepare plates containing susceptible </a:t>
            </a:r>
            <a:r>
              <a:rPr lang="en-US" b="1" dirty="0"/>
              <a:t>bacterial lawn </a:t>
            </a:r>
            <a:r>
              <a:rPr lang="en-US" dirty="0"/>
              <a:t>(layer of bacteria). </a:t>
            </a:r>
          </a:p>
          <a:p>
            <a:pPr marL="0" indent="0" algn="just">
              <a:buNone/>
            </a:pPr>
            <a:r>
              <a:rPr lang="en-US" dirty="0"/>
              <a:t>2.Make serial dilution of phage suspension. </a:t>
            </a:r>
          </a:p>
          <a:p>
            <a:pPr marL="0" indent="0" algn="just">
              <a:buNone/>
            </a:pPr>
            <a:r>
              <a:rPr lang="en-US" dirty="0"/>
              <a:t>3.From each dilution take a sample (small volume) &amp; inoculate onto the plate containing susceptible bacterial lawn. </a:t>
            </a:r>
          </a:p>
          <a:p>
            <a:pPr marL="0" indent="0" algn="just">
              <a:buNone/>
            </a:pPr>
            <a:r>
              <a:rPr lang="en-US" dirty="0"/>
              <a:t>4.During incubation, each phage will infect a bacterial cell &amp; the phages produced from each bacterium will lyse the bacterium &amp; the surrounding bacteria, this will result in the appearance of clear zones on the bacterial lawn called </a:t>
            </a:r>
            <a:r>
              <a:rPr lang="en-US" b="1" dirty="0"/>
              <a:t>plaques. </a:t>
            </a:r>
            <a:endParaRPr lang="en-US" dirty="0"/>
          </a:p>
          <a:p>
            <a:pPr marL="0" indent="0" algn="just">
              <a:buNone/>
            </a:pPr>
            <a:r>
              <a:rPr lang="en-US" dirty="0"/>
              <a:t>5.After incubation, count the no. of plaques x dilution factor = no. of phages (plaque forming units / PFU). </a:t>
            </a:r>
          </a:p>
        </p:txBody>
      </p:sp>
    </p:spTree>
    <p:extLst>
      <p:ext uri="{BB962C8B-B14F-4D97-AF65-F5344CB8AC3E}">
        <p14:creationId xmlns:p14="http://schemas.microsoft.com/office/powerpoint/2010/main" xmlns="" val="219956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12"/>
          </p:nvPr>
        </p:nvSpPr>
        <p:spPr>
          <a:noFill/>
        </p:spPr>
        <p:txBody>
          <a:bodyPr/>
          <a:lstStyle/>
          <a:p>
            <a:fld id="{4A88107A-EC52-439A-B21F-565AFA733531}" type="slidenum">
              <a:rPr lang="en-US"/>
              <a:pPr/>
              <a:t>4</a:t>
            </a:fld>
            <a:endParaRPr lang="en-US"/>
          </a:p>
        </p:txBody>
      </p:sp>
      <p:sp>
        <p:nvSpPr>
          <p:cNvPr id="174082"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Bacteriophage</a:t>
            </a:r>
            <a:r>
              <a:rPr lang="en-US" sz="4800" b="1" smtClean="0">
                <a:effectLst>
                  <a:outerShdw blurRad="38100" dist="38100" dir="2700000" algn="tl">
                    <a:srgbClr val="C0C0C0"/>
                  </a:outerShdw>
                </a:effectLst>
                <a:latin typeface="Comic Sans MS" pitchFamily="66" charset="0"/>
              </a:rPr>
              <a:t> </a:t>
            </a:r>
            <a:r>
              <a:rPr lang="en-US" sz="4800" b="1" smtClean="0">
                <a:solidFill>
                  <a:srgbClr val="FFFF00"/>
                </a:solidFill>
                <a:effectLst>
                  <a:outerShdw blurRad="38100" dist="38100" dir="2700000" algn="tl">
                    <a:srgbClr val="C0C0C0"/>
                  </a:outerShdw>
                </a:effectLst>
                <a:latin typeface="Comic Sans MS" pitchFamily="66" charset="0"/>
              </a:rPr>
              <a:t>Replication</a:t>
            </a:r>
          </a:p>
        </p:txBody>
      </p:sp>
      <p:sp>
        <p:nvSpPr>
          <p:cNvPr id="174083" name="Rectangle 3"/>
          <p:cNvSpPr>
            <a:spLocks noGrp="1" noChangeArrowheads="1"/>
          </p:cNvSpPr>
          <p:nvPr>
            <p:ph type="body" sz="half" idx="1"/>
          </p:nvPr>
        </p:nvSpPr>
        <p:spPr>
          <a:xfrm>
            <a:off x="228600" y="1371600"/>
            <a:ext cx="5219700" cy="5181600"/>
          </a:xfrm>
        </p:spPr>
        <p:txBody>
          <a:bodyPr/>
          <a:lstStyle/>
          <a:p>
            <a:pPr marL="0" indent="0" eaLnBrk="1" hangingPunct="1">
              <a:lnSpc>
                <a:spcPct val="80000"/>
              </a:lnSpc>
            </a:pPr>
            <a:r>
              <a:rPr lang="en-US" sz="4800" smtClean="0">
                <a:latin typeface="Comic Sans MS" pitchFamily="66" charset="0"/>
              </a:rPr>
              <a:t>Bacteriophage inject their nucleic acid</a:t>
            </a:r>
          </a:p>
          <a:p>
            <a:pPr marL="0" indent="0" eaLnBrk="1" hangingPunct="1">
              <a:lnSpc>
                <a:spcPct val="80000"/>
              </a:lnSpc>
            </a:pPr>
            <a:r>
              <a:rPr lang="en-US" sz="4800" smtClean="0">
                <a:latin typeface="Comic Sans MS" pitchFamily="66" charset="0"/>
              </a:rPr>
              <a:t>They </a:t>
            </a:r>
            <a:r>
              <a:rPr lang="en-US" sz="4800" smtClean="0">
                <a:solidFill>
                  <a:srgbClr val="82003B"/>
                </a:solidFill>
                <a:latin typeface="Comic Sans MS" pitchFamily="66" charset="0"/>
              </a:rPr>
              <a:t>lyse (break open)</a:t>
            </a:r>
            <a:r>
              <a:rPr lang="en-US" sz="4800" smtClean="0">
                <a:latin typeface="Comic Sans MS" pitchFamily="66" charset="0"/>
              </a:rPr>
              <a:t> the bacterial cell when replication is finished</a:t>
            </a:r>
          </a:p>
        </p:txBody>
      </p:sp>
      <p:pic>
        <p:nvPicPr>
          <p:cNvPr id="50181" name="Picture 5" descr="lytic_cycle"/>
          <p:cNvPicPr>
            <a:picLocks noGrp="1" noChangeAspect="1" noChangeArrowheads="1" noCrop="1"/>
          </p:cNvPicPr>
          <p:nvPr>
            <p:ph sz="half" idx="2"/>
          </p:nvPr>
        </p:nvPicPr>
        <p:blipFill>
          <a:blip r:embed="rId3"/>
          <a:srcRect/>
          <a:stretch>
            <a:fillRect/>
          </a:stretch>
        </p:blipFill>
        <p:spPr>
          <a:xfrm>
            <a:off x="5257800" y="1676400"/>
            <a:ext cx="3886200" cy="3657600"/>
          </a:xfrm>
          <a:noFill/>
        </p:spPr>
      </p:pic>
      <p:sp>
        <p:nvSpPr>
          <p:cNvPr id="50182"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box(in)">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box(in)">
                                      <p:cBhvr>
                                        <p:cTn id="12" dur="500"/>
                                        <p:tgtEl>
                                          <p:spTgt spid="174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Estimation of Phage Numbers</a:t>
            </a:r>
            <a:endParaRPr lang="en-GB"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7935" y="1340768"/>
            <a:ext cx="6134428"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5688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a:t>Lysogeny</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a:t>
            </a:r>
            <a:r>
              <a:rPr lang="en-US" b="1" dirty="0" err="1"/>
              <a:t>Lysogeny</a:t>
            </a:r>
            <a:r>
              <a:rPr lang="en-US" dirty="0"/>
              <a:t>: a stable long-term relationship between the phage &amp; its host cell where phage nucleic acid is incorporated into the host nucleic acid and becomes a </a:t>
            </a:r>
            <a:r>
              <a:rPr lang="en-US" b="1" dirty="0"/>
              <a:t>prophage. </a:t>
            </a:r>
            <a:endParaRPr lang="en-US" dirty="0"/>
          </a:p>
          <a:p>
            <a:pPr marL="0" indent="0" algn="just">
              <a:buNone/>
            </a:pPr>
            <a:r>
              <a:rPr lang="en-US" dirty="0"/>
              <a:t>–Together, the prophage and the involved bacterial cell are called </a:t>
            </a:r>
            <a:r>
              <a:rPr lang="en-US" b="1" dirty="0"/>
              <a:t>lysogenic cell (</a:t>
            </a:r>
            <a:r>
              <a:rPr lang="en-US" b="1" dirty="0" err="1"/>
              <a:t>lysogen</a:t>
            </a:r>
            <a:r>
              <a:rPr lang="en-US" b="1" dirty="0"/>
              <a:t>). </a:t>
            </a:r>
            <a:endParaRPr lang="en-US" dirty="0"/>
          </a:p>
          <a:p>
            <a:pPr marL="0" indent="0" algn="just">
              <a:buNone/>
            </a:pPr>
            <a:r>
              <a:rPr lang="en-US" dirty="0"/>
              <a:t>•</a:t>
            </a:r>
            <a:r>
              <a:rPr lang="en-US" b="1" dirty="0"/>
              <a:t>Virulent (lytic) phages</a:t>
            </a:r>
            <a:r>
              <a:rPr lang="en-US" dirty="0"/>
              <a:t>: destroy their host cells. </a:t>
            </a:r>
          </a:p>
          <a:p>
            <a:pPr marL="0" indent="0" algn="just">
              <a:buNone/>
            </a:pPr>
            <a:r>
              <a:rPr lang="en-US" dirty="0"/>
              <a:t>•</a:t>
            </a:r>
            <a:r>
              <a:rPr lang="en-US" b="1" dirty="0"/>
              <a:t>Temperate phages (lysogenic phage)</a:t>
            </a:r>
            <a:r>
              <a:rPr lang="en-US" dirty="0"/>
              <a:t>: for some time they may undergo a lytic cycle but most of the time they exhibit </a:t>
            </a:r>
            <a:r>
              <a:rPr lang="en-US" dirty="0" err="1"/>
              <a:t>lysogeny</a:t>
            </a:r>
            <a:r>
              <a:rPr lang="en-US" dirty="0"/>
              <a:t>. </a:t>
            </a:r>
          </a:p>
          <a:p>
            <a:pPr marL="0" indent="0" algn="just">
              <a:buNone/>
            </a:pPr>
            <a:r>
              <a:rPr lang="en-US" dirty="0"/>
              <a:t>• The prophage remains dormant for a long time &amp; when bacterial cell divides, the prophage multiplies as part of the bacterial chromosome. </a:t>
            </a:r>
          </a:p>
          <a:p>
            <a:endParaRPr lang="en-GB" dirty="0"/>
          </a:p>
        </p:txBody>
      </p:sp>
    </p:spTree>
    <p:extLst>
      <p:ext uri="{BB962C8B-B14F-4D97-AF65-F5344CB8AC3E}">
        <p14:creationId xmlns:p14="http://schemas.microsoft.com/office/powerpoint/2010/main" xmlns="" val="831053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a:t>Lysogeny</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•The inserted prophage may have genes that alter the phenotype of the bacterial cell, a process known as </a:t>
            </a:r>
            <a:r>
              <a:rPr lang="en-US" b="1" dirty="0"/>
              <a:t>lysogenic conversion. </a:t>
            </a:r>
            <a:endParaRPr lang="en-US" dirty="0"/>
          </a:p>
          <a:p>
            <a:pPr marL="0" indent="0" algn="just">
              <a:buNone/>
            </a:pPr>
            <a:r>
              <a:rPr lang="en-GB" dirty="0"/>
              <a:t>•Lysogenic conversion may: </a:t>
            </a:r>
          </a:p>
          <a:p>
            <a:pPr marL="514350" indent="-514350" algn="just">
              <a:buFont typeface="+mj-lt"/>
              <a:buAutoNum type="arabicPeriod"/>
            </a:pPr>
            <a:r>
              <a:rPr lang="en-GB" dirty="0"/>
              <a:t>Repress virus replication. </a:t>
            </a:r>
          </a:p>
          <a:p>
            <a:pPr marL="514350" indent="-514350" algn="just">
              <a:buFont typeface="+mj-lt"/>
              <a:buAutoNum type="arabicPeriod"/>
            </a:pPr>
            <a:r>
              <a:rPr lang="en-US" dirty="0"/>
              <a:t>Provide ‘immunity’ to infection by other phages, i.e. by preventing their adsorption or biosynthesis. </a:t>
            </a:r>
          </a:p>
          <a:p>
            <a:pPr marL="514350" indent="-514350" algn="just">
              <a:buFont typeface="+mj-lt"/>
              <a:buAutoNum type="arabicPeriod"/>
            </a:pPr>
            <a:r>
              <a:rPr lang="en-US" dirty="0"/>
              <a:t>Increase pathogenicity and/or virulence of lysogenic bacterial cells, i.e. by exotoxins release. </a:t>
            </a:r>
          </a:p>
          <a:p>
            <a:pPr marL="0" indent="0" algn="just">
              <a:buNone/>
            </a:pPr>
            <a:r>
              <a:rPr lang="en-GB" dirty="0"/>
              <a:t>E.g. </a:t>
            </a:r>
            <a:r>
              <a:rPr lang="en-GB" i="1" dirty="0"/>
              <a:t>Corynebacterium diphtheria </a:t>
            </a:r>
            <a:r>
              <a:rPr lang="en-GB" dirty="0"/>
              <a:t>&amp; </a:t>
            </a:r>
            <a:r>
              <a:rPr lang="en-GB" i="1" dirty="0"/>
              <a:t>Clostridium botulinum </a:t>
            </a:r>
            <a:r>
              <a:rPr lang="en-GB" dirty="0"/>
              <a:t>don’t cause disease unless they are infected by a lysogenic phage, once they have a prophage that include genes coding for exotoxins →exotoxin release by bacteria → tissue damage. </a:t>
            </a:r>
          </a:p>
          <a:p>
            <a:endParaRPr lang="en-GB" dirty="0"/>
          </a:p>
        </p:txBody>
      </p:sp>
    </p:spTree>
    <p:extLst>
      <p:ext uri="{BB962C8B-B14F-4D97-AF65-F5344CB8AC3E}">
        <p14:creationId xmlns:p14="http://schemas.microsoft.com/office/powerpoint/2010/main" xmlns="" val="570009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8" y="466725"/>
            <a:ext cx="8886825"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6300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a:t>Lysogeny</a:t>
            </a:r>
            <a:endParaRPr lang="en-GB" sz="32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a:t>
            </a:r>
            <a:r>
              <a:rPr lang="en-US" b="1" dirty="0"/>
              <a:t>Lysogenic cycle </a:t>
            </a:r>
            <a:r>
              <a:rPr lang="en-US" dirty="0"/>
              <a:t>lasts as long as the bacteria is growing while the prophage in it. </a:t>
            </a:r>
          </a:p>
          <a:p>
            <a:pPr marL="0" indent="0" algn="just">
              <a:buNone/>
            </a:pPr>
            <a:r>
              <a:rPr lang="en-US" dirty="0"/>
              <a:t>•Due to a certain </a:t>
            </a:r>
            <a:r>
              <a:rPr lang="en-US" b="1" dirty="0"/>
              <a:t>stimulant </a:t>
            </a:r>
            <a:r>
              <a:rPr lang="en-US" dirty="0"/>
              <a:t>(e.g. lack of nutrients or toxic chemicals to the </a:t>
            </a:r>
            <a:r>
              <a:rPr lang="en-US" dirty="0" err="1"/>
              <a:t>lysogen</a:t>
            </a:r>
            <a:r>
              <a:rPr lang="en-US" dirty="0"/>
              <a:t>) or even </a:t>
            </a:r>
            <a:r>
              <a:rPr lang="en-US" b="1" dirty="0"/>
              <a:t>spontaneously</a:t>
            </a:r>
            <a:r>
              <a:rPr lang="en-US" dirty="0"/>
              <a:t>, the prophage can become active &amp; starts the lytic cycle, a process called </a:t>
            </a:r>
            <a:r>
              <a:rPr lang="en-US" b="1" dirty="0"/>
              <a:t>induction. </a:t>
            </a:r>
            <a:endParaRPr lang="en-US" dirty="0"/>
          </a:p>
          <a:p>
            <a:pPr marL="0" indent="0" algn="just">
              <a:buNone/>
            </a:pPr>
            <a:r>
              <a:rPr lang="en-US" dirty="0"/>
              <a:t>•Through induction the provirus removes itself from the bacterial chromosome, phage DNA then codes for viral proteins, enzymes &amp; other components and the cycle is completed as a lytic cycle. </a:t>
            </a:r>
          </a:p>
          <a:p>
            <a:pPr marL="0" indent="0" algn="just">
              <a:buNone/>
            </a:pPr>
            <a:r>
              <a:rPr lang="en-US" dirty="0"/>
              <a:t>•The majority of bacteriophages are believed to undergo </a:t>
            </a:r>
            <a:r>
              <a:rPr lang="en-US" dirty="0" err="1"/>
              <a:t>lysogeny</a:t>
            </a:r>
            <a:r>
              <a:rPr lang="en-US" dirty="0"/>
              <a:t>. </a:t>
            </a:r>
          </a:p>
          <a:p>
            <a:endParaRPr lang="en-GB" dirty="0"/>
          </a:p>
        </p:txBody>
      </p:sp>
    </p:spTree>
    <p:extLst>
      <p:ext uri="{BB962C8B-B14F-4D97-AF65-F5344CB8AC3E}">
        <p14:creationId xmlns:p14="http://schemas.microsoft.com/office/powerpoint/2010/main" xmlns="" val="4093830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Replication of Animal Viruses</a:t>
            </a:r>
            <a:endParaRPr lang="en-GB" sz="3200" dirty="0"/>
          </a:p>
        </p:txBody>
      </p:sp>
      <p:sp>
        <p:nvSpPr>
          <p:cNvPr id="3" name="Content Placeholder 2"/>
          <p:cNvSpPr>
            <a:spLocks noGrp="1"/>
          </p:cNvSpPr>
          <p:nvPr>
            <p:ph idx="1"/>
          </p:nvPr>
        </p:nvSpPr>
        <p:spPr/>
        <p:txBody>
          <a:bodyPr>
            <a:normAutofit fontScale="62500" lnSpcReduction="20000"/>
          </a:bodyPr>
          <a:lstStyle/>
          <a:p>
            <a:pPr algn="just"/>
            <a:r>
              <a:rPr lang="en-GB" b="1" dirty="0"/>
              <a:t>Animal viruses</a:t>
            </a:r>
            <a:r>
              <a:rPr lang="en-GB" dirty="0"/>
              <a:t>: viruses that infect humans and animals.</a:t>
            </a:r>
          </a:p>
          <a:p>
            <a:pPr marL="0" indent="0" algn="just">
              <a:buNone/>
            </a:pPr>
            <a:r>
              <a:rPr lang="en-GB" b="1" dirty="0"/>
              <a:t>1.Adsorption: </a:t>
            </a:r>
            <a:endParaRPr lang="en-GB" dirty="0"/>
          </a:p>
          <a:p>
            <a:pPr marL="0" indent="0" algn="just">
              <a:buNone/>
            </a:pPr>
            <a:r>
              <a:rPr lang="en-US" dirty="0"/>
              <a:t>–Naked viruses have attachment sites (proteins) on the surfaces of their capsids e.g. (</a:t>
            </a:r>
            <a:r>
              <a:rPr lang="en-US" b="1" dirty="0"/>
              <a:t>canyons or depressions</a:t>
            </a:r>
            <a:r>
              <a:rPr lang="en-US" dirty="0"/>
              <a:t>) that bind to specific receptors on host cells. </a:t>
            </a:r>
          </a:p>
          <a:p>
            <a:pPr marL="0" indent="0" algn="just">
              <a:buNone/>
            </a:pPr>
            <a:r>
              <a:rPr lang="en-US" dirty="0"/>
              <a:t>–Enveloped viruses have </a:t>
            </a:r>
            <a:r>
              <a:rPr lang="en-US" b="1" dirty="0"/>
              <a:t>spikes </a:t>
            </a:r>
            <a:r>
              <a:rPr lang="en-US" dirty="0"/>
              <a:t>that recognize a membrane protein receptor on the surface of host cell. </a:t>
            </a:r>
          </a:p>
          <a:p>
            <a:pPr marL="0" indent="0" algn="just">
              <a:buNone/>
            </a:pPr>
            <a:r>
              <a:rPr lang="en-GB" b="1" dirty="0"/>
              <a:t>2.Penetration: </a:t>
            </a:r>
            <a:endParaRPr lang="en-GB" dirty="0"/>
          </a:p>
          <a:p>
            <a:pPr marL="0" indent="0" algn="just">
              <a:buNone/>
            </a:pPr>
            <a:r>
              <a:rPr lang="en-US" dirty="0"/>
              <a:t>–</a:t>
            </a:r>
            <a:r>
              <a:rPr lang="en-US" dirty="0">
                <a:solidFill>
                  <a:srgbClr val="FF0000"/>
                </a:solidFill>
              </a:rPr>
              <a:t>Nucleic acid &amp; capsid penetrate animal cell (unlike phages only nucleic acid is injected).</a:t>
            </a:r>
            <a:r>
              <a:rPr lang="en-US" dirty="0"/>
              <a:t> </a:t>
            </a:r>
          </a:p>
          <a:p>
            <a:pPr marL="0" indent="0" algn="just">
              <a:buNone/>
            </a:pPr>
            <a:r>
              <a:rPr lang="en-US" dirty="0"/>
              <a:t>–Naked viruses enter cells by </a:t>
            </a:r>
            <a:r>
              <a:rPr lang="en-US" b="1" dirty="0"/>
              <a:t>endocytosis </a:t>
            </a:r>
            <a:r>
              <a:rPr lang="en-US" dirty="0"/>
              <a:t>(pit-like region on cell surface) &amp; enter the cell as </a:t>
            </a:r>
            <a:r>
              <a:rPr lang="en-US" b="1" dirty="0"/>
              <a:t>vesicles. </a:t>
            </a:r>
            <a:endParaRPr lang="en-US" dirty="0"/>
          </a:p>
          <a:p>
            <a:pPr marL="0" indent="0" algn="just">
              <a:buNone/>
            </a:pPr>
            <a:r>
              <a:rPr lang="en-US" dirty="0"/>
              <a:t>–Enveloped viruses either </a:t>
            </a:r>
            <a:r>
              <a:rPr lang="en-US" b="1" dirty="0"/>
              <a:t>fuse </a:t>
            </a:r>
            <a:r>
              <a:rPr lang="en-US" dirty="0"/>
              <a:t>with host plasma membrane or enter by </a:t>
            </a:r>
            <a:r>
              <a:rPr lang="en-US" b="1" dirty="0"/>
              <a:t>endocytosis. </a:t>
            </a:r>
            <a:endParaRPr lang="en-US" dirty="0"/>
          </a:p>
          <a:p>
            <a:pPr marL="0" indent="0" algn="just">
              <a:buNone/>
            </a:pPr>
            <a:r>
              <a:rPr lang="en-US" dirty="0"/>
              <a:t>–Once inside cell cytoplasm, un-coating (release of viral genome) from protein coat occurs by </a:t>
            </a:r>
            <a:r>
              <a:rPr lang="en-US" b="1" dirty="0"/>
              <a:t>proteolytic enzymes. </a:t>
            </a:r>
            <a:endParaRPr lang="en-US" dirty="0"/>
          </a:p>
          <a:p>
            <a:endParaRPr lang="en-GB" dirty="0"/>
          </a:p>
        </p:txBody>
      </p:sp>
    </p:spTree>
    <p:extLst>
      <p:ext uri="{BB962C8B-B14F-4D97-AF65-F5344CB8AC3E}">
        <p14:creationId xmlns:p14="http://schemas.microsoft.com/office/powerpoint/2010/main" xmlns="" val="4060137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32656"/>
            <a:ext cx="4295775" cy="2314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692696"/>
            <a:ext cx="3171825" cy="515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89502" y="3356992"/>
            <a:ext cx="3896137"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0762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Replication of Animal Viruses</a:t>
            </a:r>
            <a:endParaRPr lang="en-GB" sz="32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GB" b="1" dirty="0"/>
              <a:t>3.Synthesis: </a:t>
            </a:r>
            <a:endParaRPr lang="en-GB" dirty="0"/>
          </a:p>
          <a:p>
            <a:pPr marL="0" indent="0" algn="just">
              <a:buNone/>
            </a:pPr>
            <a:r>
              <a:rPr lang="en-US" dirty="0"/>
              <a:t>–</a:t>
            </a:r>
            <a:r>
              <a:rPr lang="en-US" b="1" dirty="0"/>
              <a:t>DNA viruses</a:t>
            </a:r>
            <a:r>
              <a:rPr lang="en-US" dirty="0"/>
              <a:t>: DNA replicates in host </a:t>
            </a:r>
            <a:r>
              <a:rPr lang="en-US" b="1" dirty="0"/>
              <a:t>nucleus </a:t>
            </a:r>
            <a:r>
              <a:rPr lang="en-US" dirty="0"/>
              <a:t>while capsid &amp; other proteins are synthesized in </a:t>
            </a:r>
            <a:r>
              <a:rPr lang="en-US" b="1" dirty="0"/>
              <a:t>cytoplasm</a:t>
            </a:r>
            <a:r>
              <a:rPr lang="en-US" dirty="0"/>
              <a:t>. The new viral proteins move to the nucleus &amp; combine with new viral DNA to form </a:t>
            </a:r>
            <a:r>
              <a:rPr lang="en-US" dirty="0" err="1"/>
              <a:t>virions</a:t>
            </a:r>
            <a:r>
              <a:rPr lang="en-US" dirty="0"/>
              <a:t>. </a:t>
            </a:r>
          </a:p>
          <a:p>
            <a:pPr marL="0" indent="0" algn="just">
              <a:buNone/>
            </a:pPr>
            <a:r>
              <a:rPr lang="en-GB" dirty="0"/>
              <a:t>–</a:t>
            </a:r>
            <a:r>
              <a:rPr lang="en-GB" b="1" dirty="0"/>
              <a:t>RNA viruses</a:t>
            </a:r>
            <a:r>
              <a:rPr lang="en-GB" dirty="0"/>
              <a:t>: synthesis undergoes in greater variety than DNA. (RNA &amp; RNA retroviruses). </a:t>
            </a:r>
          </a:p>
          <a:p>
            <a:pPr marL="0" indent="0" algn="just">
              <a:buNone/>
            </a:pPr>
            <a:r>
              <a:rPr lang="en-GB" b="1" dirty="0"/>
              <a:t>4.Maturation: </a:t>
            </a:r>
            <a:endParaRPr lang="en-GB" dirty="0"/>
          </a:p>
          <a:p>
            <a:pPr marL="0" indent="0" algn="just">
              <a:buNone/>
            </a:pPr>
            <a:r>
              <a:rPr lang="en-US" dirty="0"/>
              <a:t>–When viral components are available in abundant amounts, assembly into </a:t>
            </a:r>
            <a:r>
              <a:rPr lang="en-US" dirty="0" err="1"/>
              <a:t>virions</a:t>
            </a:r>
            <a:r>
              <a:rPr lang="en-US" dirty="0"/>
              <a:t> starts. </a:t>
            </a:r>
          </a:p>
          <a:p>
            <a:pPr marL="0" indent="0" algn="just">
              <a:buNone/>
            </a:pPr>
            <a:r>
              <a:rPr lang="en-US" dirty="0"/>
              <a:t>–Envelope lipids &amp; glycoproteins are synthesized by host enzymes. </a:t>
            </a:r>
          </a:p>
          <a:p>
            <a:pPr marL="0" indent="0" algn="just">
              <a:buNone/>
            </a:pPr>
            <a:r>
              <a:rPr lang="en-US" dirty="0"/>
              <a:t>–If the virus is of enveloped type, the </a:t>
            </a:r>
            <a:r>
              <a:rPr lang="en-US" dirty="0" err="1"/>
              <a:t>virion</a:t>
            </a:r>
            <a:r>
              <a:rPr lang="en-US" dirty="0"/>
              <a:t> is incomplete until it buds through one of the host membranes, </a:t>
            </a:r>
            <a:r>
              <a:rPr lang="en-GB" dirty="0"/>
              <a:t>e.g. plasma membrane, nuclear membrane, Golgi or endoplasmic reticulum. </a:t>
            </a:r>
          </a:p>
          <a:p>
            <a:pPr marL="0" indent="0" algn="just">
              <a:buNone/>
            </a:pPr>
            <a:r>
              <a:rPr lang="en-GB" b="1" dirty="0"/>
              <a:t>5.Release: </a:t>
            </a:r>
            <a:endParaRPr lang="en-GB" dirty="0"/>
          </a:p>
          <a:p>
            <a:pPr marL="0" indent="0" algn="just">
              <a:buNone/>
            </a:pPr>
            <a:r>
              <a:rPr lang="en-US" dirty="0"/>
              <a:t>–The budding of new </a:t>
            </a:r>
            <a:r>
              <a:rPr lang="en-US" dirty="0" err="1"/>
              <a:t>virions</a:t>
            </a:r>
            <a:r>
              <a:rPr lang="en-US" dirty="0"/>
              <a:t> may or may not kill the host cell (herpes &amp; pox viruses cause lysis to cells). </a:t>
            </a:r>
          </a:p>
          <a:p>
            <a:endParaRPr lang="en-GB" dirty="0"/>
          </a:p>
        </p:txBody>
      </p:sp>
    </p:spTree>
    <p:extLst>
      <p:ext uri="{BB962C8B-B14F-4D97-AF65-F5344CB8AC3E}">
        <p14:creationId xmlns:p14="http://schemas.microsoft.com/office/powerpoint/2010/main" xmlns="" val="1330406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88640"/>
            <a:ext cx="7232283" cy="6452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8106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1" y="180134"/>
            <a:ext cx="7272808" cy="64340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9334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3BCBD28E-8A36-441B-AFC0-FC4478FE9FC0}" type="slidenum">
              <a:rPr lang="en-US"/>
              <a:pPr/>
              <a:t>5</a:t>
            </a:fld>
            <a:endParaRPr lang="en-US"/>
          </a:p>
        </p:txBody>
      </p:sp>
      <p:sp>
        <p:nvSpPr>
          <p:cNvPr id="181250" name="Rectangle 2"/>
          <p:cNvSpPr>
            <a:spLocks noGrp="1" noChangeArrowheads="1"/>
          </p:cNvSpPr>
          <p:nvPr>
            <p:ph type="body" idx="1"/>
          </p:nvPr>
        </p:nvSpPr>
        <p:spPr>
          <a:xfrm>
            <a:off x="304800" y="1371600"/>
            <a:ext cx="8839200" cy="4705350"/>
          </a:xfrm>
        </p:spPr>
        <p:txBody>
          <a:bodyPr>
            <a:spAutoFit/>
          </a:bodyPr>
          <a:lstStyle/>
          <a:p>
            <a:pPr eaLnBrk="1" hangingPunct="1">
              <a:tabLst>
                <a:tab pos="2911475" algn="l"/>
              </a:tabLst>
            </a:pPr>
            <a:r>
              <a:rPr lang="en-US" sz="2800" smtClean="0">
                <a:solidFill>
                  <a:srgbClr val="FFFF00"/>
                </a:solidFill>
                <a:latin typeface="Comic Sans MS" pitchFamily="66" charset="0"/>
              </a:rPr>
              <a:t>Attachment</a:t>
            </a:r>
            <a:r>
              <a:rPr lang="en-US" sz="2800" smtClean="0">
                <a:latin typeface="Comic Sans MS" pitchFamily="66" charset="0"/>
              </a:rPr>
              <a:t>	Phage attaches by tail fibers to  </a:t>
            </a:r>
            <a:br>
              <a:rPr lang="en-US" sz="2800" smtClean="0">
                <a:latin typeface="Comic Sans MS" pitchFamily="66" charset="0"/>
              </a:rPr>
            </a:br>
            <a:r>
              <a:rPr lang="en-US" sz="2800" smtClean="0">
                <a:latin typeface="Comic Sans MS" pitchFamily="66" charset="0"/>
              </a:rPr>
              <a:t>	host cell</a:t>
            </a:r>
          </a:p>
          <a:p>
            <a:pPr eaLnBrk="1" hangingPunct="1">
              <a:tabLst>
                <a:tab pos="2911475" algn="l"/>
              </a:tabLst>
            </a:pPr>
            <a:r>
              <a:rPr lang="en-US" sz="2800" smtClean="0">
                <a:solidFill>
                  <a:srgbClr val="FFFF00"/>
                </a:solidFill>
                <a:latin typeface="Comic Sans MS" pitchFamily="66" charset="0"/>
              </a:rPr>
              <a:t>Penetration</a:t>
            </a:r>
            <a:r>
              <a:rPr lang="en-US" sz="2800" smtClean="0">
                <a:latin typeface="Comic Sans MS" pitchFamily="66" charset="0"/>
              </a:rPr>
              <a:t>	Phage lysozyme opens cell wall, </a:t>
            </a:r>
            <a:br>
              <a:rPr lang="en-US" sz="2800" smtClean="0">
                <a:latin typeface="Comic Sans MS" pitchFamily="66" charset="0"/>
              </a:rPr>
            </a:br>
            <a:r>
              <a:rPr lang="en-US" sz="2800" smtClean="0">
                <a:latin typeface="Comic Sans MS" pitchFamily="66" charset="0"/>
              </a:rPr>
              <a:t>	tail sheath contracts to        	force tail core and DNA into 	cell</a:t>
            </a:r>
          </a:p>
          <a:p>
            <a:pPr eaLnBrk="1" hangingPunct="1">
              <a:tabLst>
                <a:tab pos="2911475" algn="l"/>
              </a:tabLst>
            </a:pPr>
            <a:r>
              <a:rPr lang="en-US" sz="2800" smtClean="0">
                <a:solidFill>
                  <a:srgbClr val="FFFF00"/>
                </a:solidFill>
                <a:latin typeface="Comic Sans MS" pitchFamily="66" charset="0"/>
              </a:rPr>
              <a:t>Biosynthesis</a:t>
            </a:r>
            <a:r>
              <a:rPr lang="en-US" sz="2800" smtClean="0">
                <a:latin typeface="Comic Sans MS" pitchFamily="66" charset="0"/>
              </a:rPr>
              <a:t>	Production of phage DNA </a:t>
            </a:r>
            <a:br>
              <a:rPr lang="en-US" sz="2800" smtClean="0">
                <a:latin typeface="Comic Sans MS" pitchFamily="66" charset="0"/>
              </a:rPr>
            </a:br>
            <a:r>
              <a:rPr lang="en-US" sz="2800" smtClean="0">
                <a:latin typeface="Comic Sans MS" pitchFamily="66" charset="0"/>
              </a:rPr>
              <a:t>	and proteins</a:t>
            </a:r>
          </a:p>
          <a:p>
            <a:pPr eaLnBrk="1" hangingPunct="1">
              <a:tabLst>
                <a:tab pos="2911475" algn="l"/>
              </a:tabLst>
            </a:pPr>
            <a:r>
              <a:rPr lang="en-US" sz="2800" smtClean="0">
                <a:solidFill>
                  <a:srgbClr val="FFFF00"/>
                </a:solidFill>
                <a:latin typeface="Comic Sans MS" pitchFamily="66" charset="0"/>
              </a:rPr>
              <a:t>Maturation</a:t>
            </a:r>
            <a:r>
              <a:rPr lang="en-US" sz="2800" smtClean="0">
                <a:latin typeface="Comic Sans MS" pitchFamily="66" charset="0"/>
              </a:rPr>
              <a:t>	Assembly of phage particles</a:t>
            </a:r>
          </a:p>
          <a:p>
            <a:pPr eaLnBrk="1" hangingPunct="1">
              <a:tabLst>
                <a:tab pos="2911475" algn="l"/>
              </a:tabLst>
            </a:pPr>
            <a:r>
              <a:rPr lang="en-US" sz="2800" smtClean="0">
                <a:solidFill>
                  <a:srgbClr val="FFFF00"/>
                </a:solidFill>
                <a:latin typeface="Comic Sans MS" pitchFamily="66" charset="0"/>
              </a:rPr>
              <a:t>Release</a:t>
            </a:r>
            <a:r>
              <a:rPr lang="en-US" sz="2800" smtClean="0">
                <a:latin typeface="Comic Sans MS" pitchFamily="66" charset="0"/>
              </a:rPr>
              <a:t>	Phage lysozyme breaks cell wall</a:t>
            </a:r>
          </a:p>
        </p:txBody>
      </p:sp>
      <p:sp>
        <p:nvSpPr>
          <p:cNvPr id="181251" name="Rectangle 3"/>
          <p:cNvSpPr>
            <a:spLocks noGrp="1" noChangeArrowheads="1"/>
          </p:cNvSpPr>
          <p:nvPr>
            <p:ph type="title"/>
          </p:nvPr>
        </p:nvSpPr>
        <p:spPr>
          <a:xfrm>
            <a:off x="457200" y="425450"/>
            <a:ext cx="8686800" cy="823913"/>
          </a:xfrm>
        </p:spPr>
        <p:txBody>
          <a:bodyPr>
            <a:spAutoFit/>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Lytic Cycle Review</a:t>
            </a:r>
          </a:p>
        </p:txBody>
      </p:sp>
      <p:sp>
        <p:nvSpPr>
          <p:cNvPr id="51205" name="Footer Placeholder 6"/>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p:cTn id="7" dur="1000" fill="hold"/>
                                        <p:tgtEl>
                                          <p:spTgt spid="18125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812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12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1250">
                                            <p:txEl>
                                              <p:pRg st="1" end="1"/>
                                            </p:txEl>
                                          </p:spTgt>
                                        </p:tgtEl>
                                        <p:attrNameLst>
                                          <p:attrName>style.visibility</p:attrName>
                                        </p:attrNameLst>
                                      </p:cBhvr>
                                      <p:to>
                                        <p:strVal val="visible"/>
                                      </p:to>
                                    </p:set>
                                    <p:anim calcmode="lin" valueType="num">
                                      <p:cBhvr>
                                        <p:cTn id="14" dur="1000" fill="hold"/>
                                        <p:tgtEl>
                                          <p:spTgt spid="181250">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8125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125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1250">
                                            <p:txEl>
                                              <p:pRg st="2" end="2"/>
                                            </p:txEl>
                                          </p:spTgt>
                                        </p:tgtEl>
                                        <p:attrNameLst>
                                          <p:attrName>style.visibility</p:attrName>
                                        </p:attrNameLst>
                                      </p:cBhvr>
                                      <p:to>
                                        <p:strVal val="visible"/>
                                      </p:to>
                                    </p:set>
                                    <p:anim calcmode="lin" valueType="num">
                                      <p:cBhvr>
                                        <p:cTn id="21" dur="1000" fill="hold"/>
                                        <p:tgtEl>
                                          <p:spTgt spid="181250">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8125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125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1250">
                                            <p:txEl>
                                              <p:pRg st="3" end="3"/>
                                            </p:txEl>
                                          </p:spTgt>
                                        </p:tgtEl>
                                        <p:attrNameLst>
                                          <p:attrName>style.visibility</p:attrName>
                                        </p:attrNameLst>
                                      </p:cBhvr>
                                      <p:to>
                                        <p:strVal val="visible"/>
                                      </p:to>
                                    </p:set>
                                    <p:anim calcmode="lin" valueType="num">
                                      <p:cBhvr>
                                        <p:cTn id="28" dur="1000" fill="hold"/>
                                        <p:tgtEl>
                                          <p:spTgt spid="181250">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8125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125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81250">
                                            <p:txEl>
                                              <p:pRg st="4" end="4"/>
                                            </p:txEl>
                                          </p:spTgt>
                                        </p:tgtEl>
                                        <p:attrNameLst>
                                          <p:attrName>style.visibility</p:attrName>
                                        </p:attrNameLst>
                                      </p:cBhvr>
                                      <p:to>
                                        <p:strVal val="visible"/>
                                      </p:to>
                                    </p:set>
                                    <p:anim calcmode="lin" valueType="num">
                                      <p:cBhvr>
                                        <p:cTn id="35" dur="1000" fill="hold"/>
                                        <p:tgtEl>
                                          <p:spTgt spid="181250">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8125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1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a:bodyPr>
          <a:lstStyle/>
          <a:p>
            <a:pPr algn="just"/>
            <a:r>
              <a:rPr lang="en-US" sz="2800" dirty="0"/>
              <a:t>Viruses have to be grown in </a:t>
            </a:r>
            <a:r>
              <a:rPr lang="en-US" sz="2800" b="1" dirty="0"/>
              <a:t>living tissue. </a:t>
            </a:r>
            <a:endParaRPr lang="en-US" sz="2800" dirty="0"/>
          </a:p>
          <a:p>
            <a:pPr algn="just"/>
            <a:r>
              <a:rPr lang="en-US" sz="2800" dirty="0"/>
              <a:t>First they were cultured in living animals, later in chick embryo, recently in cell culture (tissue culture). </a:t>
            </a:r>
          </a:p>
          <a:p>
            <a:pPr algn="just">
              <a:lnSpc>
                <a:spcPct val="80000"/>
              </a:lnSpc>
              <a:defRPr/>
            </a:pPr>
            <a:r>
              <a:rPr lang="en-US" sz="2800" dirty="0"/>
              <a:t>Primary purposes of viral cultivation:</a:t>
            </a:r>
          </a:p>
          <a:p>
            <a:pPr marL="971550" lvl="1" indent="-514350" algn="just">
              <a:lnSpc>
                <a:spcPct val="80000"/>
              </a:lnSpc>
              <a:buFont typeface="+mj-lt"/>
              <a:buAutoNum type="arabicPeriod"/>
              <a:defRPr/>
            </a:pPr>
            <a:r>
              <a:rPr lang="en-US" dirty="0"/>
              <a:t>To isolate and identify viruses in clinical specimens.</a:t>
            </a:r>
          </a:p>
          <a:p>
            <a:pPr marL="971550" lvl="1" indent="-514350" algn="just">
              <a:lnSpc>
                <a:spcPct val="80000"/>
              </a:lnSpc>
              <a:buFont typeface="+mj-lt"/>
              <a:buAutoNum type="arabicPeriod"/>
              <a:defRPr/>
            </a:pPr>
            <a:r>
              <a:rPr lang="en-US" dirty="0"/>
              <a:t>To prepare viruses for vaccines.</a:t>
            </a:r>
          </a:p>
          <a:p>
            <a:pPr marL="971550" lvl="1" indent="-514350" algn="just">
              <a:lnSpc>
                <a:spcPct val="80000"/>
              </a:lnSpc>
              <a:buFont typeface="+mj-lt"/>
              <a:buAutoNum type="arabicPeriod"/>
              <a:defRPr/>
            </a:pPr>
            <a:r>
              <a:rPr lang="en-US" dirty="0"/>
              <a:t>To do detailed research on viral structure, multiplication cycles, genetics, and effects on host cells.</a:t>
            </a:r>
          </a:p>
          <a:p>
            <a:pPr marL="0" indent="0" algn="just">
              <a:buNone/>
            </a:pPr>
            <a:endParaRPr lang="en-US" sz="5000" dirty="0"/>
          </a:p>
          <a:p>
            <a:endParaRPr lang="en-GB" dirty="0"/>
          </a:p>
        </p:txBody>
      </p:sp>
    </p:spTree>
    <p:extLst>
      <p:ext uri="{BB962C8B-B14F-4D97-AF65-F5344CB8AC3E}">
        <p14:creationId xmlns:p14="http://schemas.microsoft.com/office/powerpoint/2010/main" xmlns="" val="3024688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lstStyle/>
          <a:p>
            <a:endParaRPr lang="en-GB" dirty="0"/>
          </a:p>
          <a:p>
            <a:pPr marL="0" indent="0">
              <a:buNone/>
            </a:pPr>
            <a:r>
              <a:rPr lang="en-GB" b="1" dirty="0"/>
              <a:t>1. ANIMALS </a:t>
            </a:r>
            <a:endParaRPr lang="en-GB" dirty="0"/>
          </a:p>
          <a:p>
            <a:pPr marL="0" indent="0">
              <a:buNone/>
            </a:pPr>
            <a:r>
              <a:rPr lang="en-GB" b="1" dirty="0"/>
              <a:t>2. EMBRYONATED EGGS </a:t>
            </a:r>
            <a:endParaRPr lang="en-GB" dirty="0"/>
          </a:p>
          <a:p>
            <a:pPr marL="0" indent="0">
              <a:buNone/>
            </a:pPr>
            <a:r>
              <a:rPr lang="en-GB" b="1" dirty="0"/>
              <a:t>3. CELL CULTURE </a:t>
            </a:r>
            <a:endParaRPr lang="en-GB" dirty="0"/>
          </a:p>
        </p:txBody>
      </p:sp>
    </p:spTree>
    <p:extLst>
      <p:ext uri="{BB962C8B-B14F-4D97-AF65-F5344CB8AC3E}">
        <p14:creationId xmlns:p14="http://schemas.microsoft.com/office/powerpoint/2010/main" xmlns="" val="145771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b="1" dirty="0"/>
              <a:t>ANIMALS </a:t>
            </a:r>
            <a:endParaRPr lang="en-GB" dirty="0"/>
          </a:p>
          <a:p>
            <a:pPr marL="0" indent="0" algn="just">
              <a:buNone/>
            </a:pPr>
            <a:r>
              <a:rPr lang="en-GB" b="1" dirty="0"/>
              <a:t>Advantages</a:t>
            </a:r>
            <a:r>
              <a:rPr lang="en-GB" b="1" i="1" dirty="0"/>
              <a:t> </a:t>
            </a:r>
            <a:endParaRPr lang="en-GB" dirty="0"/>
          </a:p>
          <a:p>
            <a:pPr marL="514350" indent="-514350" algn="just">
              <a:buFont typeface="+mj-lt"/>
              <a:buAutoNum type="arabicPeriod"/>
            </a:pPr>
            <a:r>
              <a:rPr lang="en-US" dirty="0"/>
              <a:t>Testing new viral vaccines or new antiviral drugs. </a:t>
            </a:r>
          </a:p>
          <a:p>
            <a:pPr marL="514350" indent="-514350" algn="just">
              <a:buFont typeface="+mj-lt"/>
              <a:buAutoNum type="arabicPeriod"/>
            </a:pPr>
            <a:r>
              <a:rPr lang="en-US" dirty="0"/>
              <a:t>Some viruses e.g. hepatitis B, papillomaviruses and other agents e.g. prions (BSE, scrapie) will not grow in cell culture. </a:t>
            </a:r>
          </a:p>
          <a:p>
            <a:pPr marL="514350" indent="-514350" algn="just">
              <a:buFont typeface="+mj-lt"/>
              <a:buAutoNum type="arabicPeriod"/>
            </a:pPr>
            <a:r>
              <a:rPr lang="en-US" dirty="0"/>
              <a:t>Studies on pathogenesis to model human disease (including the use of transgenic animals). </a:t>
            </a:r>
            <a:r>
              <a:rPr lang="en-US" b="1" dirty="0"/>
              <a:t>Transgenic animals</a:t>
            </a:r>
            <a:r>
              <a:rPr lang="en-US" dirty="0"/>
              <a:t> are </a:t>
            </a:r>
            <a:r>
              <a:rPr lang="en-US" b="1" dirty="0"/>
              <a:t>animals</a:t>
            </a:r>
            <a:r>
              <a:rPr lang="en-US" dirty="0"/>
              <a:t> (most commonly </a:t>
            </a:r>
            <a:r>
              <a:rPr lang="en-US" b="1" dirty="0"/>
              <a:t>mice</a:t>
            </a:r>
            <a:r>
              <a:rPr lang="en-US" dirty="0"/>
              <a:t>) that have had a foreign gene deliberately inserted into their genome.</a:t>
            </a:r>
          </a:p>
          <a:p>
            <a:pPr marL="514350" indent="-514350" algn="just">
              <a:buFont typeface="+mj-lt"/>
              <a:buAutoNum type="arabicPeriod"/>
            </a:pPr>
            <a:r>
              <a:rPr lang="en-US" dirty="0"/>
              <a:t>Source of primary cell cultures. </a:t>
            </a:r>
          </a:p>
          <a:p>
            <a:pPr marL="514350" indent="-514350" algn="just">
              <a:buFont typeface="+mj-lt"/>
              <a:buAutoNum type="arabicPeriod"/>
            </a:pPr>
            <a:r>
              <a:rPr lang="en-US" dirty="0"/>
              <a:t>Production of antibodies for diagnostic and research purposes. </a:t>
            </a:r>
          </a:p>
          <a:p>
            <a:endParaRPr lang="en-GB" dirty="0"/>
          </a:p>
        </p:txBody>
      </p:sp>
    </p:spTree>
    <p:extLst>
      <p:ext uri="{BB962C8B-B14F-4D97-AF65-F5344CB8AC3E}">
        <p14:creationId xmlns:p14="http://schemas.microsoft.com/office/powerpoint/2010/main" xmlns="" val="142213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GB" b="1" dirty="0"/>
              <a:t>ANIMALS </a:t>
            </a:r>
            <a:endParaRPr lang="en-GB" dirty="0"/>
          </a:p>
          <a:p>
            <a:pPr marL="0" indent="0" algn="just">
              <a:buNone/>
            </a:pPr>
            <a:r>
              <a:rPr lang="en-GB" b="1" dirty="0"/>
              <a:t>Disadvantages</a:t>
            </a:r>
            <a:r>
              <a:rPr lang="en-GB" b="1" i="1" dirty="0"/>
              <a:t> </a:t>
            </a:r>
            <a:endParaRPr lang="en-GB" dirty="0"/>
          </a:p>
          <a:p>
            <a:pPr marL="514350" indent="-514350" algn="just">
              <a:buFont typeface="+mj-lt"/>
              <a:buAutoNum type="arabicPeriod"/>
            </a:pPr>
            <a:r>
              <a:rPr lang="en-GB" dirty="0"/>
              <a:t>Expensive. </a:t>
            </a:r>
          </a:p>
          <a:p>
            <a:pPr marL="514350" indent="-514350" algn="just">
              <a:buFont typeface="+mj-lt"/>
              <a:buAutoNum type="arabicPeriod"/>
            </a:pPr>
            <a:r>
              <a:rPr lang="en-US" dirty="0"/>
              <a:t>Complex systems making it difficult to discern events during the infection. </a:t>
            </a:r>
          </a:p>
          <a:p>
            <a:pPr marL="514350" indent="-514350" algn="just">
              <a:buFont typeface="+mj-lt"/>
              <a:buAutoNum type="arabicPeriod"/>
            </a:pPr>
            <a:r>
              <a:rPr lang="en-US" dirty="0"/>
              <a:t>Have their own indigenous viruses, some of which may interfere with the experiment or in some cases are dangerous to humans e.g. Marburg virus, herpes B virus, Covid-19. </a:t>
            </a:r>
          </a:p>
          <a:p>
            <a:endParaRPr lang="en-GB" dirty="0"/>
          </a:p>
        </p:txBody>
      </p:sp>
    </p:spTree>
    <p:extLst>
      <p:ext uri="{BB962C8B-B14F-4D97-AF65-F5344CB8AC3E}">
        <p14:creationId xmlns:p14="http://schemas.microsoft.com/office/powerpoint/2010/main" xmlns="" val="4188936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92500" lnSpcReduction="10000"/>
          </a:bodyPr>
          <a:lstStyle/>
          <a:p>
            <a:pPr marL="0" indent="0">
              <a:buNone/>
            </a:pPr>
            <a:r>
              <a:rPr lang="en-GB" sz="3000" b="1" dirty="0"/>
              <a:t>Animal models </a:t>
            </a:r>
          </a:p>
          <a:p>
            <a:pPr marL="0" indent="0">
              <a:buNone/>
            </a:pPr>
            <a:endParaRPr lang="en-GB" sz="3000" dirty="0"/>
          </a:p>
          <a:p>
            <a:pPr marL="0" indent="0">
              <a:buNone/>
            </a:pPr>
            <a:r>
              <a:rPr lang="en-GB" sz="3000" dirty="0"/>
              <a:t>Symptoms and signs </a:t>
            </a:r>
          </a:p>
          <a:p>
            <a:pPr marL="514350" indent="-514350">
              <a:buFont typeface="+mj-lt"/>
              <a:buAutoNum type="arabicPeriod"/>
            </a:pPr>
            <a:r>
              <a:rPr lang="en-GB" sz="3000" dirty="0"/>
              <a:t>increased temperature </a:t>
            </a:r>
          </a:p>
          <a:p>
            <a:pPr marL="514350" indent="-514350">
              <a:buFont typeface="+mj-lt"/>
              <a:buAutoNum type="arabicPeriod"/>
            </a:pPr>
            <a:r>
              <a:rPr lang="en-GB" sz="3000" dirty="0"/>
              <a:t>circling (</a:t>
            </a:r>
            <a:r>
              <a:rPr lang="en-US" sz="2800" dirty="0"/>
              <a:t>Walk in circles </a:t>
            </a:r>
            <a:r>
              <a:rPr lang="en-GB" sz="2800" dirty="0"/>
              <a:t>around their longitudinal axis</a:t>
            </a:r>
            <a:r>
              <a:rPr lang="en-GB" sz="3000" dirty="0"/>
              <a:t>)</a:t>
            </a:r>
          </a:p>
          <a:p>
            <a:pPr marL="514350" indent="-514350">
              <a:buFont typeface="+mj-lt"/>
              <a:buAutoNum type="arabicPeriod"/>
            </a:pPr>
            <a:r>
              <a:rPr lang="en-GB" sz="3000" dirty="0"/>
              <a:t>sneezing </a:t>
            </a:r>
          </a:p>
          <a:p>
            <a:pPr marL="514350" indent="-514350">
              <a:buFont typeface="+mj-lt"/>
              <a:buAutoNum type="arabicPeriod"/>
            </a:pPr>
            <a:r>
              <a:rPr lang="en-GB" sz="3000" dirty="0"/>
              <a:t>rash </a:t>
            </a:r>
          </a:p>
          <a:p>
            <a:pPr marL="514350" indent="-514350">
              <a:buFont typeface="+mj-lt"/>
              <a:buAutoNum type="arabicPeriod"/>
            </a:pPr>
            <a:r>
              <a:rPr lang="en-GB" sz="3000" dirty="0"/>
              <a:t>pustules/pocks </a:t>
            </a:r>
          </a:p>
          <a:p>
            <a:pPr marL="514350" indent="-514350">
              <a:buFont typeface="+mj-lt"/>
              <a:buAutoNum type="arabicPeriod"/>
            </a:pPr>
            <a:r>
              <a:rPr lang="en-GB" sz="3000" dirty="0"/>
              <a:t>Death </a:t>
            </a:r>
          </a:p>
          <a:p>
            <a:endParaRPr lang="en-GB" dirty="0"/>
          </a:p>
        </p:txBody>
      </p:sp>
    </p:spTree>
    <p:extLst>
      <p:ext uri="{BB962C8B-B14F-4D97-AF65-F5344CB8AC3E}">
        <p14:creationId xmlns:p14="http://schemas.microsoft.com/office/powerpoint/2010/main" xmlns="" val="1088965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GB" sz="2800" b="1" dirty="0"/>
              <a:t>Tissues</a:t>
            </a:r>
          </a:p>
          <a:p>
            <a:pPr marL="0" indent="0" algn="just">
              <a:buNone/>
            </a:pPr>
            <a:r>
              <a:rPr lang="en-GB" sz="2800" b="1" dirty="0"/>
              <a:t> </a:t>
            </a:r>
            <a:endParaRPr lang="en-GB" sz="2800" dirty="0"/>
          </a:p>
          <a:p>
            <a:pPr marL="0" indent="0" algn="just">
              <a:buNone/>
            </a:pPr>
            <a:r>
              <a:rPr lang="en-GB" sz="2800" dirty="0"/>
              <a:t>Post-infection/post-mortem histology </a:t>
            </a:r>
          </a:p>
          <a:p>
            <a:pPr marL="514350" indent="-514350" algn="just">
              <a:buFont typeface="+mj-lt"/>
              <a:buAutoNum type="arabicPeriod"/>
            </a:pPr>
            <a:r>
              <a:rPr lang="en-GB" sz="2800" dirty="0"/>
              <a:t>inclusion bodies (</a:t>
            </a:r>
            <a:r>
              <a:rPr lang="en-US" sz="2800" dirty="0"/>
              <a:t>sometimes called elementary </a:t>
            </a:r>
            <a:r>
              <a:rPr lang="en-US" sz="2800" b="1" dirty="0"/>
              <a:t>bodies</a:t>
            </a:r>
            <a:r>
              <a:rPr lang="en-US" sz="2800" dirty="0"/>
              <a:t>, are nuclear or cytoplasmic aggregates of stable substances, usually proteins. They typically represent sites of viral multiplication in a bacterium or an eukaryotic cell and usually consist of viral capsid proteins</a:t>
            </a:r>
            <a:r>
              <a:rPr lang="en-GB" sz="2800" dirty="0"/>
              <a:t>)</a:t>
            </a:r>
          </a:p>
          <a:p>
            <a:pPr marL="514350" indent="-514350" algn="just">
              <a:buFont typeface="+mj-lt"/>
              <a:buAutoNum type="arabicPeriod"/>
            </a:pPr>
            <a:r>
              <a:rPr lang="en-GB" sz="2800" dirty="0"/>
              <a:t>inflammatory response </a:t>
            </a:r>
          </a:p>
          <a:p>
            <a:pPr marL="514350" indent="-514350" algn="just">
              <a:buFont typeface="+mj-lt"/>
              <a:buAutoNum type="arabicPeriod"/>
            </a:pPr>
            <a:r>
              <a:rPr lang="en-GB" sz="2800" dirty="0"/>
              <a:t>cell death/necrosis </a:t>
            </a:r>
          </a:p>
          <a:p>
            <a:endParaRPr lang="en-GB" dirty="0"/>
          </a:p>
        </p:txBody>
      </p:sp>
    </p:spTree>
    <p:extLst>
      <p:ext uri="{BB962C8B-B14F-4D97-AF65-F5344CB8AC3E}">
        <p14:creationId xmlns:p14="http://schemas.microsoft.com/office/powerpoint/2010/main" xmlns="" val="1787651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GB" b="1" dirty="0"/>
              <a:t>EMBRYONATED EGGS </a:t>
            </a:r>
            <a:endParaRPr lang="en-GB" dirty="0"/>
          </a:p>
          <a:p>
            <a:pPr marL="0" indent="0" algn="just">
              <a:buNone/>
            </a:pPr>
            <a:r>
              <a:rPr lang="en-GB" b="1" dirty="0"/>
              <a:t>Advantages </a:t>
            </a:r>
            <a:endParaRPr lang="en-GB" dirty="0"/>
          </a:p>
          <a:p>
            <a:pPr marL="514350" indent="-514350" algn="just">
              <a:buFont typeface="+mj-lt"/>
              <a:buAutoNum type="arabicPeriod"/>
            </a:pPr>
            <a:r>
              <a:rPr lang="en-US" dirty="0"/>
              <a:t>More convenient and less expensive than animals. </a:t>
            </a:r>
          </a:p>
          <a:p>
            <a:pPr marL="514350" indent="-514350" algn="just">
              <a:buFont typeface="+mj-lt"/>
              <a:buAutoNum type="arabicPeriod"/>
            </a:pPr>
            <a:r>
              <a:rPr lang="en-US" dirty="0"/>
              <a:t>More easily manipulated for study. </a:t>
            </a:r>
          </a:p>
          <a:p>
            <a:pPr algn="just"/>
            <a:endParaRPr lang="en-GB" dirty="0"/>
          </a:p>
          <a:p>
            <a:pPr marL="0" indent="0" algn="just">
              <a:buNone/>
            </a:pPr>
            <a:r>
              <a:rPr lang="en-GB" b="1" dirty="0"/>
              <a:t>Disadvantages</a:t>
            </a:r>
            <a:r>
              <a:rPr lang="en-GB" b="1" i="1" dirty="0"/>
              <a:t> </a:t>
            </a:r>
            <a:endParaRPr lang="en-GB" dirty="0"/>
          </a:p>
          <a:p>
            <a:pPr marL="514350" indent="-514350" algn="just">
              <a:buFont typeface="+mj-lt"/>
              <a:buAutoNum type="arabicPeriod"/>
            </a:pPr>
            <a:r>
              <a:rPr lang="en-US" dirty="0"/>
              <a:t>Only susceptible to a small range of viruses. </a:t>
            </a:r>
          </a:p>
          <a:p>
            <a:pPr marL="514350" indent="-514350" algn="just">
              <a:buFont typeface="+mj-lt"/>
              <a:buAutoNum type="arabicPeriod"/>
            </a:pPr>
            <a:r>
              <a:rPr lang="en-US" dirty="0"/>
              <a:t>Requirement for large and specialized incubator that allows “rocking” of eggs. </a:t>
            </a:r>
          </a:p>
          <a:p>
            <a:pPr marL="514350" indent="-514350" algn="just">
              <a:buFont typeface="+mj-lt"/>
              <a:buAutoNum type="arabicPeriod"/>
            </a:pPr>
            <a:r>
              <a:rPr lang="en-US" dirty="0"/>
              <a:t>Requirement for reliable supplies of fertilized eggs. </a:t>
            </a:r>
          </a:p>
          <a:p>
            <a:endParaRPr lang="en-GB" dirty="0"/>
          </a:p>
        </p:txBody>
      </p:sp>
    </p:spTree>
    <p:extLst>
      <p:ext uri="{BB962C8B-B14F-4D97-AF65-F5344CB8AC3E}">
        <p14:creationId xmlns:p14="http://schemas.microsoft.com/office/powerpoint/2010/main" xmlns="" val="2538400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lstStyle/>
          <a:p>
            <a:pPr marL="0" indent="0" algn="just">
              <a:buNone/>
            </a:pPr>
            <a:r>
              <a:rPr lang="en-GB" b="1" dirty="0" err="1"/>
              <a:t>Embryonated</a:t>
            </a:r>
            <a:r>
              <a:rPr lang="en-GB" b="1" dirty="0"/>
              <a:t> eggs</a:t>
            </a:r>
          </a:p>
          <a:p>
            <a:pPr marL="0" indent="0" algn="just">
              <a:buNone/>
            </a:pPr>
            <a:r>
              <a:rPr lang="en-GB" b="1" dirty="0"/>
              <a:t> </a:t>
            </a:r>
            <a:endParaRPr lang="en-GB" dirty="0"/>
          </a:p>
          <a:p>
            <a:pPr marL="0" indent="0" algn="just">
              <a:buNone/>
            </a:pPr>
            <a:r>
              <a:rPr lang="en-GB" dirty="0"/>
              <a:t>Effect on embryo </a:t>
            </a:r>
          </a:p>
          <a:p>
            <a:pPr algn="just"/>
            <a:r>
              <a:rPr lang="en-GB" dirty="0"/>
              <a:t>slow growth </a:t>
            </a:r>
          </a:p>
          <a:p>
            <a:pPr algn="just"/>
            <a:r>
              <a:rPr lang="en-GB" dirty="0"/>
              <a:t>death </a:t>
            </a:r>
          </a:p>
          <a:p>
            <a:endParaRPr lang="en-GB" dirty="0"/>
          </a:p>
        </p:txBody>
      </p:sp>
    </p:spTree>
    <p:extLst>
      <p:ext uri="{BB962C8B-B14F-4D97-AF65-F5344CB8AC3E}">
        <p14:creationId xmlns:p14="http://schemas.microsoft.com/office/powerpoint/2010/main" xmlns="" val="2954756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Culturing Animal Viruses</a:t>
            </a:r>
            <a:endParaRPr lang="en-GB" sz="28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GB" sz="3000" b="1" dirty="0"/>
              <a:t>CELL CULTURE</a:t>
            </a:r>
          </a:p>
          <a:p>
            <a:pPr marL="0" indent="0" algn="just">
              <a:buNone/>
            </a:pPr>
            <a:r>
              <a:rPr lang="en-GB" sz="3000" b="1" dirty="0"/>
              <a:t> </a:t>
            </a:r>
            <a:endParaRPr lang="en-GB" sz="3000" dirty="0"/>
          </a:p>
          <a:p>
            <a:pPr marL="0" indent="0" algn="just">
              <a:buNone/>
            </a:pPr>
            <a:r>
              <a:rPr lang="en-GB" sz="3000" dirty="0"/>
              <a:t>Media</a:t>
            </a:r>
          </a:p>
          <a:p>
            <a:pPr algn="just"/>
            <a:r>
              <a:rPr lang="en-GB" sz="3000" dirty="0"/>
              <a:t>Balanced salt solution + glucose </a:t>
            </a:r>
          </a:p>
          <a:p>
            <a:pPr algn="just"/>
            <a:r>
              <a:rPr lang="en-GB" sz="3000" dirty="0"/>
              <a:t>Amino acids and vitamins </a:t>
            </a:r>
          </a:p>
          <a:p>
            <a:pPr algn="just"/>
            <a:r>
              <a:rPr lang="en-GB" sz="3000" dirty="0"/>
              <a:t>Antibiotics </a:t>
            </a:r>
          </a:p>
          <a:p>
            <a:pPr marL="514350" indent="-514350" algn="just">
              <a:buFont typeface="+mj-lt"/>
              <a:buAutoNum type="arabicPeriod"/>
            </a:pPr>
            <a:r>
              <a:rPr lang="en-GB" sz="3000" dirty="0"/>
              <a:t>Penicillin/streptomycin (</a:t>
            </a:r>
            <a:r>
              <a:rPr lang="en-GB" sz="3000" dirty="0" err="1"/>
              <a:t>crystamycin</a:t>
            </a:r>
            <a:r>
              <a:rPr lang="en-GB" sz="3000" dirty="0"/>
              <a:t>) </a:t>
            </a:r>
          </a:p>
          <a:p>
            <a:pPr marL="514350" indent="-514350" algn="just">
              <a:buFont typeface="+mj-lt"/>
              <a:buAutoNum type="arabicPeriod"/>
            </a:pPr>
            <a:r>
              <a:rPr lang="en-GB" sz="3000" dirty="0"/>
              <a:t>Antifungal agent e.g. </a:t>
            </a:r>
            <a:r>
              <a:rPr lang="en-GB" sz="3000" dirty="0" err="1"/>
              <a:t>fungizone</a:t>
            </a:r>
            <a:r>
              <a:rPr lang="en-GB" sz="3000" dirty="0"/>
              <a:t> </a:t>
            </a:r>
          </a:p>
          <a:p>
            <a:pPr algn="just"/>
            <a:r>
              <a:rPr lang="en-GB" sz="3000" dirty="0"/>
              <a:t>pH regulation (Sodium bicarbonate/CO₂) </a:t>
            </a:r>
          </a:p>
          <a:p>
            <a:endParaRPr lang="en-GB" dirty="0"/>
          </a:p>
        </p:txBody>
      </p:sp>
    </p:spTree>
    <p:extLst>
      <p:ext uri="{BB962C8B-B14F-4D97-AF65-F5344CB8AC3E}">
        <p14:creationId xmlns:p14="http://schemas.microsoft.com/office/powerpoint/2010/main" xmlns="" val="2613938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Autofit/>
          </a:bodyPr>
          <a:lstStyle/>
          <a:p>
            <a:pPr marL="0" indent="0" algn="just">
              <a:buNone/>
            </a:pPr>
            <a:r>
              <a:rPr lang="en-GB" sz="2000" b="1" dirty="0"/>
              <a:t>Cell culture </a:t>
            </a:r>
            <a:r>
              <a:rPr lang="en-GB" sz="2000" dirty="0"/>
              <a:t>: </a:t>
            </a:r>
          </a:p>
          <a:p>
            <a:pPr marL="0" indent="0" algn="just">
              <a:buNone/>
            </a:pPr>
            <a:endParaRPr lang="en-GB" sz="2000" dirty="0"/>
          </a:p>
          <a:p>
            <a:pPr marL="0" indent="0" algn="just">
              <a:buNone/>
            </a:pPr>
            <a:r>
              <a:rPr lang="en-US" sz="2000" dirty="0"/>
              <a:t>• Animal cells are taken freed from surrounding tissue by enzymes, washed, counted &amp; dispensed into plastic flasks, tubes or bottles containing nutrients. </a:t>
            </a:r>
          </a:p>
          <a:p>
            <a:pPr marL="0" indent="0" algn="just">
              <a:buNone/>
            </a:pPr>
            <a:r>
              <a:rPr lang="en-US" sz="2000" dirty="0"/>
              <a:t>• Antibiotics are added to prevent microbial contamination. </a:t>
            </a:r>
          </a:p>
          <a:p>
            <a:pPr marL="0" indent="0" algn="just">
              <a:buNone/>
            </a:pPr>
            <a:r>
              <a:rPr lang="en-US" sz="2000" dirty="0"/>
              <a:t>• Cells will attach to plastic surface, multiply &amp; spread to form sheets, one cell-thick called ‘monolayers’. When the sheet of cells fill the surface area available, the culture is said to be “confluent.” </a:t>
            </a:r>
          </a:p>
          <a:p>
            <a:pPr marL="0" indent="0" algn="just">
              <a:buNone/>
            </a:pPr>
            <a:r>
              <a:rPr lang="en-US" sz="2000" dirty="0"/>
              <a:t>• Monolayers can be sub-cultured; a process where cells from a culture are transferred to new container with fresh nutrients (</a:t>
            </a:r>
            <a:r>
              <a:rPr lang="en-US" sz="2000" b="1" dirty="0"/>
              <a:t>passage</a:t>
            </a:r>
            <a:r>
              <a:rPr lang="en-US" sz="2000" dirty="0"/>
              <a:t>). </a:t>
            </a:r>
          </a:p>
          <a:p>
            <a:pPr marL="0" indent="0" algn="just">
              <a:buNone/>
            </a:pPr>
            <a:r>
              <a:rPr lang="en-US" sz="2000" dirty="0"/>
              <a:t>–Plaque assay similar to that of phages can be used on animal/human cells. </a:t>
            </a:r>
          </a:p>
        </p:txBody>
      </p:sp>
    </p:spTree>
    <p:extLst>
      <p:ext uri="{BB962C8B-B14F-4D97-AF65-F5344CB8AC3E}">
        <p14:creationId xmlns:p14="http://schemas.microsoft.com/office/powerpoint/2010/main" xmlns="" val="35905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4BF12009-C0A3-4F56-A512-C4A684D56B19}" type="slidenum">
              <a:rPr lang="en-US"/>
              <a:pPr/>
              <a:t>6</a:t>
            </a:fld>
            <a:endParaRPr lang="en-US"/>
          </a:p>
        </p:txBody>
      </p:sp>
      <p:pic>
        <p:nvPicPr>
          <p:cNvPr id="52227" name="Picture 2"/>
          <p:cNvPicPr>
            <a:picLocks noChangeAspect="1" noChangeArrowheads="1"/>
          </p:cNvPicPr>
          <p:nvPr/>
        </p:nvPicPr>
        <p:blipFill>
          <a:blip r:embed="rId3"/>
          <a:srcRect b="4213"/>
          <a:stretch>
            <a:fillRect/>
          </a:stretch>
        </p:blipFill>
        <p:spPr bwMode="auto">
          <a:xfrm>
            <a:off x="134938" y="895350"/>
            <a:ext cx="8743950" cy="5653088"/>
          </a:xfrm>
          <a:prstGeom prst="rect">
            <a:avLst/>
          </a:prstGeom>
          <a:noFill/>
          <a:ln w="9525">
            <a:noFill/>
            <a:miter lim="800000"/>
            <a:headEnd/>
            <a:tailEnd/>
          </a:ln>
        </p:spPr>
      </p:pic>
      <p:sp>
        <p:nvSpPr>
          <p:cNvPr id="182276" name="Text Box 4"/>
          <p:cNvSpPr txBox="1">
            <a:spLocks noChangeArrowheads="1"/>
          </p:cNvSpPr>
          <p:nvPr/>
        </p:nvSpPr>
        <p:spPr bwMode="auto">
          <a:xfrm>
            <a:off x="517525" y="2427288"/>
            <a:ext cx="1304925" cy="752475"/>
          </a:xfrm>
          <a:prstGeom prst="rect">
            <a:avLst/>
          </a:prstGeom>
          <a:noFill/>
          <a:ln w="9525">
            <a:noFill/>
            <a:miter lim="800000"/>
            <a:headEnd/>
            <a:tailEnd/>
          </a:ln>
        </p:spPr>
        <p:txBody>
          <a:bodyPr>
            <a:spAutoFit/>
          </a:bodyPr>
          <a:lstStyle/>
          <a:p>
            <a:pPr algn="l" eaLnBrk="0" hangingPunct="0">
              <a:lnSpc>
                <a:spcPct val="90000"/>
              </a:lnSpc>
            </a:pPr>
            <a:r>
              <a:rPr lang="en-US" sz="1200" b="1"/>
              <a:t>Attachment:</a:t>
            </a:r>
            <a:br>
              <a:rPr lang="en-US" sz="1200" b="1"/>
            </a:br>
            <a:r>
              <a:rPr lang="en-US" sz="1200" b="1"/>
              <a:t>Phage attaches to host cell.</a:t>
            </a:r>
          </a:p>
        </p:txBody>
      </p:sp>
      <p:sp>
        <p:nvSpPr>
          <p:cNvPr id="182277" name="Text Box 5"/>
          <p:cNvSpPr txBox="1">
            <a:spLocks noChangeArrowheads="1"/>
          </p:cNvSpPr>
          <p:nvPr/>
        </p:nvSpPr>
        <p:spPr bwMode="auto">
          <a:xfrm>
            <a:off x="544513" y="3965575"/>
            <a:ext cx="1570037" cy="752475"/>
          </a:xfrm>
          <a:prstGeom prst="rect">
            <a:avLst/>
          </a:prstGeom>
          <a:noFill/>
          <a:ln w="9525">
            <a:noFill/>
            <a:miter lim="800000"/>
            <a:headEnd/>
            <a:tailEnd/>
          </a:ln>
        </p:spPr>
        <p:txBody>
          <a:bodyPr>
            <a:spAutoFit/>
          </a:bodyPr>
          <a:lstStyle/>
          <a:p>
            <a:pPr algn="l" eaLnBrk="0" hangingPunct="0">
              <a:lnSpc>
                <a:spcPct val="90000"/>
              </a:lnSpc>
            </a:pPr>
            <a:r>
              <a:rPr lang="en-US" sz="1200" b="1"/>
              <a:t>Penetration:</a:t>
            </a:r>
            <a:br>
              <a:rPr lang="en-US" sz="1200" b="1"/>
            </a:br>
            <a:r>
              <a:rPr lang="en-US" sz="1200" b="1"/>
              <a:t>Phage pnetrates host cell and injects its DNA.</a:t>
            </a:r>
          </a:p>
        </p:txBody>
      </p:sp>
      <p:sp>
        <p:nvSpPr>
          <p:cNvPr id="182278" name="Text Box 6"/>
          <p:cNvSpPr txBox="1">
            <a:spLocks noChangeArrowheads="1"/>
          </p:cNvSpPr>
          <p:nvPr/>
        </p:nvSpPr>
        <p:spPr bwMode="auto">
          <a:xfrm>
            <a:off x="520700" y="5622925"/>
            <a:ext cx="1652588" cy="917575"/>
          </a:xfrm>
          <a:prstGeom prst="rect">
            <a:avLst/>
          </a:prstGeom>
          <a:noFill/>
          <a:ln w="9525">
            <a:noFill/>
            <a:miter lim="800000"/>
            <a:headEnd/>
            <a:tailEnd/>
          </a:ln>
        </p:spPr>
        <p:txBody>
          <a:bodyPr>
            <a:spAutoFit/>
          </a:bodyPr>
          <a:lstStyle/>
          <a:p>
            <a:pPr algn="l" eaLnBrk="0" hangingPunct="0">
              <a:lnSpc>
                <a:spcPct val="90000"/>
              </a:lnSpc>
            </a:pPr>
            <a:r>
              <a:rPr lang="en-US" sz="1200" b="1"/>
              <a:t>Merozoites released into bloodsteam from liver may infect new red blood cells</a:t>
            </a:r>
          </a:p>
        </p:txBody>
      </p:sp>
      <p:sp>
        <p:nvSpPr>
          <p:cNvPr id="182279" name="Oval 7"/>
          <p:cNvSpPr>
            <a:spLocks noChangeArrowheads="1"/>
          </p:cNvSpPr>
          <p:nvPr/>
        </p:nvSpPr>
        <p:spPr bwMode="auto">
          <a:xfrm>
            <a:off x="269875" y="2420938"/>
            <a:ext cx="260350" cy="260350"/>
          </a:xfrm>
          <a:prstGeom prst="ellipse">
            <a:avLst/>
          </a:prstGeom>
          <a:solidFill>
            <a:srgbClr val="0099FF"/>
          </a:solidFill>
          <a:ln w="9525">
            <a:noFill/>
            <a:round/>
            <a:headEnd/>
            <a:tailEnd/>
          </a:ln>
        </p:spPr>
        <p:txBody>
          <a:bodyPr wrap="none" anchor="ctr"/>
          <a:lstStyle/>
          <a:p>
            <a:endParaRPr lang="en-US"/>
          </a:p>
        </p:txBody>
      </p:sp>
      <p:sp>
        <p:nvSpPr>
          <p:cNvPr id="182280" name="Oval 8"/>
          <p:cNvSpPr>
            <a:spLocks noChangeArrowheads="1"/>
          </p:cNvSpPr>
          <p:nvPr/>
        </p:nvSpPr>
        <p:spPr bwMode="auto">
          <a:xfrm>
            <a:off x="282575" y="3968750"/>
            <a:ext cx="260350" cy="260350"/>
          </a:xfrm>
          <a:prstGeom prst="ellipse">
            <a:avLst/>
          </a:prstGeom>
          <a:solidFill>
            <a:srgbClr val="0099FF"/>
          </a:solidFill>
          <a:ln w="9525">
            <a:noFill/>
            <a:round/>
            <a:headEnd/>
            <a:tailEnd/>
          </a:ln>
        </p:spPr>
        <p:txBody>
          <a:bodyPr wrap="none" anchor="ctr"/>
          <a:lstStyle/>
          <a:p>
            <a:endParaRPr lang="en-US"/>
          </a:p>
        </p:txBody>
      </p:sp>
      <p:sp>
        <p:nvSpPr>
          <p:cNvPr id="182281" name="Oval 9"/>
          <p:cNvSpPr>
            <a:spLocks noChangeArrowheads="1"/>
          </p:cNvSpPr>
          <p:nvPr/>
        </p:nvSpPr>
        <p:spPr bwMode="auto">
          <a:xfrm>
            <a:off x="295275" y="5627688"/>
            <a:ext cx="260350" cy="260350"/>
          </a:xfrm>
          <a:prstGeom prst="ellipse">
            <a:avLst/>
          </a:prstGeom>
          <a:solidFill>
            <a:srgbClr val="0099FF"/>
          </a:solidFill>
          <a:ln w="9525">
            <a:noFill/>
            <a:round/>
            <a:headEnd/>
            <a:tailEnd/>
          </a:ln>
        </p:spPr>
        <p:txBody>
          <a:bodyPr wrap="none" anchor="ctr"/>
          <a:lstStyle/>
          <a:p>
            <a:endParaRPr lang="en-US"/>
          </a:p>
        </p:txBody>
      </p:sp>
      <p:sp>
        <p:nvSpPr>
          <p:cNvPr id="182282" name="Text Box 10"/>
          <p:cNvSpPr txBox="1">
            <a:spLocks noChangeArrowheads="1"/>
          </p:cNvSpPr>
          <p:nvPr/>
        </p:nvSpPr>
        <p:spPr bwMode="auto">
          <a:xfrm>
            <a:off x="242888" y="2390775"/>
            <a:ext cx="292100" cy="304800"/>
          </a:xfrm>
          <a:prstGeom prst="rect">
            <a:avLst/>
          </a:prstGeom>
          <a:noFill/>
          <a:ln w="9525">
            <a:noFill/>
            <a:miter lim="800000"/>
            <a:headEnd/>
            <a:tailEnd/>
          </a:ln>
        </p:spPr>
        <p:txBody>
          <a:bodyPr wrap="none" anchor="ctr">
            <a:spAutoFit/>
          </a:bodyPr>
          <a:lstStyle/>
          <a:p>
            <a:pPr eaLnBrk="0" hangingPunct="0"/>
            <a:r>
              <a:rPr lang="en-US" b="1">
                <a:solidFill>
                  <a:schemeClr val="bg1"/>
                </a:solidFill>
              </a:rPr>
              <a:t>1</a:t>
            </a:r>
          </a:p>
        </p:txBody>
      </p:sp>
      <p:sp>
        <p:nvSpPr>
          <p:cNvPr id="182283" name="Text Box 11"/>
          <p:cNvSpPr txBox="1">
            <a:spLocks noChangeArrowheads="1"/>
          </p:cNvSpPr>
          <p:nvPr/>
        </p:nvSpPr>
        <p:spPr bwMode="auto">
          <a:xfrm>
            <a:off x="261938" y="3944938"/>
            <a:ext cx="292100" cy="304800"/>
          </a:xfrm>
          <a:prstGeom prst="rect">
            <a:avLst/>
          </a:prstGeom>
          <a:noFill/>
          <a:ln w="9525">
            <a:noFill/>
            <a:miter lim="800000"/>
            <a:headEnd/>
            <a:tailEnd/>
          </a:ln>
        </p:spPr>
        <p:txBody>
          <a:bodyPr wrap="none" anchor="ctr">
            <a:spAutoFit/>
          </a:bodyPr>
          <a:lstStyle/>
          <a:p>
            <a:pPr eaLnBrk="0" hangingPunct="0"/>
            <a:r>
              <a:rPr lang="en-US" b="1">
                <a:solidFill>
                  <a:schemeClr val="bg1"/>
                </a:solidFill>
              </a:rPr>
              <a:t>2</a:t>
            </a:r>
          </a:p>
        </p:txBody>
      </p:sp>
      <p:sp>
        <p:nvSpPr>
          <p:cNvPr id="182284" name="Text Box 12"/>
          <p:cNvSpPr txBox="1">
            <a:spLocks noChangeArrowheads="1"/>
          </p:cNvSpPr>
          <p:nvPr/>
        </p:nvSpPr>
        <p:spPr bwMode="auto">
          <a:xfrm>
            <a:off x="279400" y="5599113"/>
            <a:ext cx="292100" cy="304800"/>
          </a:xfrm>
          <a:prstGeom prst="rect">
            <a:avLst/>
          </a:prstGeom>
          <a:noFill/>
          <a:ln w="9525">
            <a:noFill/>
            <a:miter lim="800000"/>
            <a:headEnd/>
            <a:tailEnd/>
          </a:ln>
        </p:spPr>
        <p:txBody>
          <a:bodyPr wrap="none" anchor="ctr">
            <a:spAutoFit/>
          </a:bodyPr>
          <a:lstStyle/>
          <a:p>
            <a:pPr eaLnBrk="0" hangingPunct="0"/>
            <a:r>
              <a:rPr lang="en-US" b="1">
                <a:solidFill>
                  <a:schemeClr val="bg1"/>
                </a:solidFill>
              </a:rPr>
              <a:t>3</a:t>
            </a:r>
          </a:p>
        </p:txBody>
      </p:sp>
      <p:sp>
        <p:nvSpPr>
          <p:cNvPr id="182285" name="Line 13"/>
          <p:cNvSpPr>
            <a:spLocks noChangeShapeType="1"/>
          </p:cNvSpPr>
          <p:nvPr/>
        </p:nvSpPr>
        <p:spPr bwMode="auto">
          <a:xfrm>
            <a:off x="1096963" y="1298575"/>
            <a:ext cx="125412" cy="360363"/>
          </a:xfrm>
          <a:prstGeom prst="line">
            <a:avLst/>
          </a:prstGeom>
          <a:noFill/>
          <a:ln w="15875">
            <a:solidFill>
              <a:schemeClr val="tx1"/>
            </a:solidFill>
            <a:round/>
            <a:headEnd/>
            <a:tailEnd/>
          </a:ln>
        </p:spPr>
        <p:txBody>
          <a:bodyPr wrap="none" anchor="ctr"/>
          <a:lstStyle/>
          <a:p>
            <a:endParaRPr lang="en-US"/>
          </a:p>
        </p:txBody>
      </p:sp>
      <p:sp>
        <p:nvSpPr>
          <p:cNvPr id="182286" name="Text Box 14"/>
          <p:cNvSpPr txBox="1">
            <a:spLocks noChangeArrowheads="1"/>
          </p:cNvSpPr>
          <p:nvPr/>
        </p:nvSpPr>
        <p:spPr bwMode="auto">
          <a:xfrm>
            <a:off x="647700" y="846138"/>
            <a:ext cx="914400" cy="422275"/>
          </a:xfrm>
          <a:prstGeom prst="rect">
            <a:avLst/>
          </a:prstGeom>
          <a:noFill/>
          <a:ln w="9525">
            <a:noFill/>
            <a:miter lim="800000"/>
            <a:headEnd/>
            <a:tailEnd/>
          </a:ln>
        </p:spPr>
        <p:txBody>
          <a:bodyPr>
            <a:spAutoFit/>
          </a:bodyPr>
          <a:lstStyle/>
          <a:p>
            <a:pPr algn="l" eaLnBrk="0" hangingPunct="0">
              <a:lnSpc>
                <a:spcPct val="90000"/>
              </a:lnSpc>
            </a:pPr>
            <a:r>
              <a:rPr lang="en-US" sz="1200" b="1"/>
              <a:t>Bacterial cell wall</a:t>
            </a:r>
          </a:p>
        </p:txBody>
      </p:sp>
      <p:sp>
        <p:nvSpPr>
          <p:cNvPr id="182287" name="Text Box 15"/>
          <p:cNvSpPr txBox="1">
            <a:spLocks noChangeArrowheads="1"/>
          </p:cNvSpPr>
          <p:nvPr/>
        </p:nvSpPr>
        <p:spPr bwMode="auto">
          <a:xfrm>
            <a:off x="1700213" y="846138"/>
            <a:ext cx="1169987" cy="422275"/>
          </a:xfrm>
          <a:prstGeom prst="rect">
            <a:avLst/>
          </a:prstGeom>
          <a:noFill/>
          <a:ln w="9525">
            <a:noFill/>
            <a:miter lim="800000"/>
            <a:headEnd/>
            <a:tailEnd/>
          </a:ln>
        </p:spPr>
        <p:txBody>
          <a:bodyPr>
            <a:spAutoFit/>
          </a:bodyPr>
          <a:lstStyle/>
          <a:p>
            <a:pPr algn="l" eaLnBrk="0" hangingPunct="0">
              <a:lnSpc>
                <a:spcPct val="90000"/>
              </a:lnSpc>
            </a:pPr>
            <a:r>
              <a:rPr lang="en-US" sz="1200" b="1"/>
              <a:t>Bacterial chromosome</a:t>
            </a:r>
          </a:p>
        </p:txBody>
      </p:sp>
      <p:sp>
        <p:nvSpPr>
          <p:cNvPr id="182288" name="Line 16"/>
          <p:cNvSpPr>
            <a:spLocks noChangeShapeType="1"/>
          </p:cNvSpPr>
          <p:nvPr/>
        </p:nvSpPr>
        <p:spPr bwMode="auto">
          <a:xfrm flipH="1">
            <a:off x="6985000" y="4643438"/>
            <a:ext cx="271463" cy="1587"/>
          </a:xfrm>
          <a:prstGeom prst="line">
            <a:avLst/>
          </a:prstGeom>
          <a:noFill/>
          <a:ln w="15875">
            <a:solidFill>
              <a:schemeClr val="tx1"/>
            </a:solidFill>
            <a:round/>
            <a:headEnd/>
            <a:tailEnd/>
          </a:ln>
        </p:spPr>
        <p:txBody>
          <a:bodyPr wrap="none" anchor="ctr"/>
          <a:lstStyle/>
          <a:p>
            <a:endParaRPr lang="en-US"/>
          </a:p>
        </p:txBody>
      </p:sp>
      <p:sp>
        <p:nvSpPr>
          <p:cNvPr id="182289" name="Line 17"/>
          <p:cNvSpPr>
            <a:spLocks noChangeShapeType="1"/>
          </p:cNvSpPr>
          <p:nvPr/>
        </p:nvSpPr>
        <p:spPr bwMode="auto">
          <a:xfrm flipH="1">
            <a:off x="2019300" y="1285875"/>
            <a:ext cx="257175" cy="508000"/>
          </a:xfrm>
          <a:prstGeom prst="line">
            <a:avLst/>
          </a:prstGeom>
          <a:noFill/>
          <a:ln w="15875">
            <a:solidFill>
              <a:schemeClr val="tx1"/>
            </a:solidFill>
            <a:round/>
            <a:headEnd/>
            <a:tailEnd/>
          </a:ln>
        </p:spPr>
        <p:txBody>
          <a:bodyPr wrap="none" anchor="ctr"/>
          <a:lstStyle/>
          <a:p>
            <a:endParaRPr lang="en-US"/>
          </a:p>
        </p:txBody>
      </p:sp>
      <p:sp>
        <p:nvSpPr>
          <p:cNvPr id="182290" name="Text Box 18"/>
          <p:cNvSpPr txBox="1">
            <a:spLocks noChangeArrowheads="1"/>
          </p:cNvSpPr>
          <p:nvPr/>
        </p:nvSpPr>
        <p:spPr bwMode="auto">
          <a:xfrm>
            <a:off x="2851150" y="846138"/>
            <a:ext cx="722313" cy="257175"/>
          </a:xfrm>
          <a:prstGeom prst="rect">
            <a:avLst/>
          </a:prstGeom>
          <a:noFill/>
          <a:ln w="9525">
            <a:noFill/>
            <a:miter lim="800000"/>
            <a:headEnd/>
            <a:tailEnd/>
          </a:ln>
        </p:spPr>
        <p:txBody>
          <a:bodyPr>
            <a:spAutoFit/>
          </a:bodyPr>
          <a:lstStyle/>
          <a:p>
            <a:pPr algn="l" eaLnBrk="0" hangingPunct="0">
              <a:lnSpc>
                <a:spcPct val="90000"/>
              </a:lnSpc>
            </a:pPr>
            <a:r>
              <a:rPr lang="en-US" sz="1200" b="1"/>
              <a:t>Capsid</a:t>
            </a:r>
          </a:p>
        </p:txBody>
      </p:sp>
      <p:sp>
        <p:nvSpPr>
          <p:cNvPr id="182291" name="Line 19"/>
          <p:cNvSpPr>
            <a:spLocks noChangeShapeType="1"/>
          </p:cNvSpPr>
          <p:nvPr/>
        </p:nvSpPr>
        <p:spPr bwMode="auto">
          <a:xfrm>
            <a:off x="3144838" y="1087438"/>
            <a:ext cx="115887" cy="214312"/>
          </a:xfrm>
          <a:prstGeom prst="line">
            <a:avLst/>
          </a:prstGeom>
          <a:noFill/>
          <a:ln w="15875">
            <a:solidFill>
              <a:schemeClr val="tx1"/>
            </a:solidFill>
            <a:round/>
            <a:headEnd/>
            <a:tailEnd/>
          </a:ln>
        </p:spPr>
        <p:txBody>
          <a:bodyPr wrap="none" anchor="ctr"/>
          <a:lstStyle/>
          <a:p>
            <a:endParaRPr lang="en-US"/>
          </a:p>
        </p:txBody>
      </p:sp>
      <p:sp>
        <p:nvSpPr>
          <p:cNvPr id="182292" name="Text Box 20"/>
          <p:cNvSpPr txBox="1">
            <a:spLocks noChangeArrowheads="1"/>
          </p:cNvSpPr>
          <p:nvPr/>
        </p:nvSpPr>
        <p:spPr bwMode="auto">
          <a:xfrm>
            <a:off x="3687763" y="855663"/>
            <a:ext cx="655637" cy="257175"/>
          </a:xfrm>
          <a:prstGeom prst="rect">
            <a:avLst/>
          </a:prstGeom>
          <a:noFill/>
          <a:ln w="9525">
            <a:noFill/>
            <a:miter lim="800000"/>
            <a:headEnd/>
            <a:tailEnd/>
          </a:ln>
        </p:spPr>
        <p:txBody>
          <a:bodyPr>
            <a:spAutoFit/>
          </a:bodyPr>
          <a:lstStyle/>
          <a:p>
            <a:pPr algn="l" eaLnBrk="0" hangingPunct="0">
              <a:lnSpc>
                <a:spcPct val="90000"/>
              </a:lnSpc>
            </a:pPr>
            <a:r>
              <a:rPr lang="en-US" sz="1200" b="1"/>
              <a:t>DNA</a:t>
            </a:r>
          </a:p>
        </p:txBody>
      </p:sp>
      <p:sp>
        <p:nvSpPr>
          <p:cNvPr id="182293" name="Line 21"/>
          <p:cNvSpPr>
            <a:spLocks noChangeShapeType="1"/>
          </p:cNvSpPr>
          <p:nvPr/>
        </p:nvSpPr>
        <p:spPr bwMode="auto">
          <a:xfrm flipH="1">
            <a:off x="3306763" y="1060450"/>
            <a:ext cx="433387" cy="304800"/>
          </a:xfrm>
          <a:prstGeom prst="line">
            <a:avLst/>
          </a:prstGeom>
          <a:noFill/>
          <a:ln w="15875">
            <a:solidFill>
              <a:schemeClr val="tx1"/>
            </a:solidFill>
            <a:round/>
            <a:headEnd/>
            <a:tailEnd/>
          </a:ln>
        </p:spPr>
        <p:txBody>
          <a:bodyPr wrap="none" anchor="ctr"/>
          <a:lstStyle/>
          <a:p>
            <a:endParaRPr lang="en-US"/>
          </a:p>
        </p:txBody>
      </p:sp>
      <p:sp>
        <p:nvSpPr>
          <p:cNvPr id="182294" name="Text Box 22"/>
          <p:cNvSpPr txBox="1">
            <a:spLocks noChangeArrowheads="1"/>
          </p:cNvSpPr>
          <p:nvPr/>
        </p:nvSpPr>
        <p:spPr bwMode="auto">
          <a:xfrm>
            <a:off x="7297738" y="1246188"/>
            <a:ext cx="722312" cy="257175"/>
          </a:xfrm>
          <a:prstGeom prst="rect">
            <a:avLst/>
          </a:prstGeom>
          <a:noFill/>
          <a:ln w="9525">
            <a:noFill/>
            <a:miter lim="800000"/>
            <a:headEnd/>
            <a:tailEnd/>
          </a:ln>
        </p:spPr>
        <p:txBody>
          <a:bodyPr>
            <a:spAutoFit/>
          </a:bodyPr>
          <a:lstStyle/>
          <a:p>
            <a:pPr algn="l" eaLnBrk="0" hangingPunct="0">
              <a:lnSpc>
                <a:spcPct val="90000"/>
              </a:lnSpc>
            </a:pPr>
            <a:r>
              <a:rPr lang="en-US" sz="1200" b="1"/>
              <a:t>Capsid</a:t>
            </a:r>
          </a:p>
        </p:txBody>
      </p:sp>
      <p:sp>
        <p:nvSpPr>
          <p:cNvPr id="182295" name="Line 23"/>
          <p:cNvSpPr>
            <a:spLocks noChangeShapeType="1"/>
          </p:cNvSpPr>
          <p:nvPr/>
        </p:nvSpPr>
        <p:spPr bwMode="auto">
          <a:xfrm flipH="1" flipV="1">
            <a:off x="6400800" y="1374775"/>
            <a:ext cx="935038" cy="1588"/>
          </a:xfrm>
          <a:prstGeom prst="line">
            <a:avLst/>
          </a:prstGeom>
          <a:noFill/>
          <a:ln w="15875">
            <a:solidFill>
              <a:schemeClr val="tx1"/>
            </a:solidFill>
            <a:round/>
            <a:headEnd/>
            <a:tailEnd/>
          </a:ln>
        </p:spPr>
        <p:txBody>
          <a:bodyPr wrap="none" anchor="ctr"/>
          <a:lstStyle/>
          <a:p>
            <a:endParaRPr lang="en-US"/>
          </a:p>
        </p:txBody>
      </p:sp>
      <p:sp>
        <p:nvSpPr>
          <p:cNvPr id="182296" name="Text Box 24"/>
          <p:cNvSpPr txBox="1">
            <a:spLocks noChangeArrowheads="1"/>
          </p:cNvSpPr>
          <p:nvPr/>
        </p:nvSpPr>
        <p:spPr bwMode="auto">
          <a:xfrm>
            <a:off x="7264400" y="2022475"/>
            <a:ext cx="722313" cy="257175"/>
          </a:xfrm>
          <a:prstGeom prst="rect">
            <a:avLst/>
          </a:prstGeom>
          <a:noFill/>
          <a:ln w="9525">
            <a:noFill/>
            <a:miter lim="800000"/>
            <a:headEnd/>
            <a:tailEnd/>
          </a:ln>
        </p:spPr>
        <p:txBody>
          <a:bodyPr>
            <a:spAutoFit/>
          </a:bodyPr>
          <a:lstStyle/>
          <a:p>
            <a:pPr algn="l" eaLnBrk="0" hangingPunct="0">
              <a:lnSpc>
                <a:spcPct val="90000"/>
              </a:lnSpc>
            </a:pPr>
            <a:r>
              <a:rPr lang="en-US" sz="1200" b="1"/>
              <a:t>Sheath</a:t>
            </a:r>
          </a:p>
        </p:txBody>
      </p:sp>
      <p:sp>
        <p:nvSpPr>
          <p:cNvPr id="182297" name="Text Box 25"/>
          <p:cNvSpPr txBox="1">
            <a:spLocks noChangeArrowheads="1"/>
          </p:cNvSpPr>
          <p:nvPr/>
        </p:nvSpPr>
        <p:spPr bwMode="auto">
          <a:xfrm>
            <a:off x="7278688" y="2252663"/>
            <a:ext cx="933450" cy="257175"/>
          </a:xfrm>
          <a:prstGeom prst="rect">
            <a:avLst/>
          </a:prstGeom>
          <a:noFill/>
          <a:ln w="9525">
            <a:noFill/>
            <a:miter lim="800000"/>
            <a:headEnd/>
            <a:tailEnd/>
          </a:ln>
        </p:spPr>
        <p:txBody>
          <a:bodyPr>
            <a:spAutoFit/>
          </a:bodyPr>
          <a:lstStyle/>
          <a:p>
            <a:pPr algn="l" eaLnBrk="0" hangingPunct="0">
              <a:lnSpc>
                <a:spcPct val="90000"/>
              </a:lnSpc>
            </a:pPr>
            <a:r>
              <a:rPr lang="en-US" sz="1200" b="1"/>
              <a:t>Tail fiber</a:t>
            </a:r>
          </a:p>
        </p:txBody>
      </p:sp>
      <p:sp>
        <p:nvSpPr>
          <p:cNvPr id="182298" name="Text Box 26"/>
          <p:cNvSpPr txBox="1">
            <a:spLocks noChangeArrowheads="1"/>
          </p:cNvSpPr>
          <p:nvPr/>
        </p:nvSpPr>
        <p:spPr bwMode="auto">
          <a:xfrm>
            <a:off x="7275513" y="2484438"/>
            <a:ext cx="1030287" cy="257175"/>
          </a:xfrm>
          <a:prstGeom prst="rect">
            <a:avLst/>
          </a:prstGeom>
          <a:noFill/>
          <a:ln w="9525">
            <a:noFill/>
            <a:miter lim="800000"/>
            <a:headEnd/>
            <a:tailEnd/>
          </a:ln>
        </p:spPr>
        <p:txBody>
          <a:bodyPr>
            <a:spAutoFit/>
          </a:bodyPr>
          <a:lstStyle/>
          <a:p>
            <a:pPr algn="l" eaLnBrk="0" hangingPunct="0">
              <a:lnSpc>
                <a:spcPct val="90000"/>
              </a:lnSpc>
            </a:pPr>
            <a:r>
              <a:rPr lang="en-US" sz="1200" b="1"/>
              <a:t>Base plate</a:t>
            </a:r>
          </a:p>
        </p:txBody>
      </p:sp>
      <p:sp>
        <p:nvSpPr>
          <p:cNvPr id="182299" name="Text Box 27"/>
          <p:cNvSpPr txBox="1">
            <a:spLocks noChangeArrowheads="1"/>
          </p:cNvSpPr>
          <p:nvPr/>
        </p:nvSpPr>
        <p:spPr bwMode="auto">
          <a:xfrm>
            <a:off x="7285038" y="2692400"/>
            <a:ext cx="722312" cy="257175"/>
          </a:xfrm>
          <a:prstGeom prst="rect">
            <a:avLst/>
          </a:prstGeom>
          <a:noFill/>
          <a:ln w="9525">
            <a:noFill/>
            <a:miter lim="800000"/>
            <a:headEnd/>
            <a:tailEnd/>
          </a:ln>
        </p:spPr>
        <p:txBody>
          <a:bodyPr>
            <a:spAutoFit/>
          </a:bodyPr>
          <a:lstStyle/>
          <a:p>
            <a:pPr algn="l" eaLnBrk="0" hangingPunct="0">
              <a:lnSpc>
                <a:spcPct val="90000"/>
              </a:lnSpc>
            </a:pPr>
            <a:r>
              <a:rPr lang="en-US" sz="1200" b="1"/>
              <a:t>Pin</a:t>
            </a:r>
          </a:p>
        </p:txBody>
      </p:sp>
      <p:sp>
        <p:nvSpPr>
          <p:cNvPr id="182300" name="Text Box 28"/>
          <p:cNvSpPr txBox="1">
            <a:spLocks noChangeArrowheads="1"/>
          </p:cNvSpPr>
          <p:nvPr/>
        </p:nvSpPr>
        <p:spPr bwMode="auto">
          <a:xfrm>
            <a:off x="7291388" y="2916238"/>
            <a:ext cx="1087437" cy="257175"/>
          </a:xfrm>
          <a:prstGeom prst="rect">
            <a:avLst/>
          </a:prstGeom>
          <a:noFill/>
          <a:ln w="9525">
            <a:noFill/>
            <a:miter lim="800000"/>
            <a:headEnd/>
            <a:tailEnd/>
          </a:ln>
        </p:spPr>
        <p:txBody>
          <a:bodyPr>
            <a:spAutoFit/>
          </a:bodyPr>
          <a:lstStyle/>
          <a:p>
            <a:pPr algn="l" eaLnBrk="0" hangingPunct="0">
              <a:lnSpc>
                <a:spcPct val="90000"/>
              </a:lnSpc>
            </a:pPr>
            <a:r>
              <a:rPr lang="en-US" sz="1200" b="1"/>
              <a:t>Cell wall</a:t>
            </a:r>
          </a:p>
        </p:txBody>
      </p:sp>
      <p:sp>
        <p:nvSpPr>
          <p:cNvPr id="182301" name="Text Box 29"/>
          <p:cNvSpPr txBox="1">
            <a:spLocks noChangeArrowheads="1"/>
          </p:cNvSpPr>
          <p:nvPr/>
        </p:nvSpPr>
        <p:spPr bwMode="auto">
          <a:xfrm>
            <a:off x="8388350" y="2371725"/>
            <a:ext cx="501650" cy="257175"/>
          </a:xfrm>
          <a:prstGeom prst="rect">
            <a:avLst/>
          </a:prstGeom>
          <a:noFill/>
          <a:ln w="9525">
            <a:noFill/>
            <a:miter lim="800000"/>
            <a:headEnd/>
            <a:tailEnd/>
          </a:ln>
        </p:spPr>
        <p:txBody>
          <a:bodyPr>
            <a:spAutoFit/>
          </a:bodyPr>
          <a:lstStyle/>
          <a:p>
            <a:pPr algn="l" eaLnBrk="0" hangingPunct="0">
              <a:lnSpc>
                <a:spcPct val="90000"/>
              </a:lnSpc>
            </a:pPr>
            <a:r>
              <a:rPr lang="en-US" sz="1200" b="1"/>
              <a:t>Tail</a:t>
            </a:r>
          </a:p>
        </p:txBody>
      </p:sp>
      <p:sp>
        <p:nvSpPr>
          <p:cNvPr id="182302" name="Line 30"/>
          <p:cNvSpPr>
            <a:spLocks noChangeShapeType="1"/>
          </p:cNvSpPr>
          <p:nvPr/>
        </p:nvSpPr>
        <p:spPr bwMode="auto">
          <a:xfrm flipH="1" flipV="1">
            <a:off x="6256338" y="2149475"/>
            <a:ext cx="1079500" cy="1588"/>
          </a:xfrm>
          <a:prstGeom prst="line">
            <a:avLst/>
          </a:prstGeom>
          <a:noFill/>
          <a:ln w="15875">
            <a:solidFill>
              <a:schemeClr val="tx1"/>
            </a:solidFill>
            <a:round/>
            <a:headEnd/>
            <a:tailEnd/>
          </a:ln>
        </p:spPr>
        <p:txBody>
          <a:bodyPr wrap="none" anchor="ctr"/>
          <a:lstStyle/>
          <a:p>
            <a:endParaRPr lang="en-US"/>
          </a:p>
        </p:txBody>
      </p:sp>
      <p:sp>
        <p:nvSpPr>
          <p:cNvPr id="182303" name="Line 31"/>
          <p:cNvSpPr>
            <a:spLocks noChangeShapeType="1"/>
          </p:cNvSpPr>
          <p:nvPr/>
        </p:nvSpPr>
        <p:spPr bwMode="auto">
          <a:xfrm flipH="1">
            <a:off x="6434138" y="2366963"/>
            <a:ext cx="906462" cy="117475"/>
          </a:xfrm>
          <a:prstGeom prst="line">
            <a:avLst/>
          </a:prstGeom>
          <a:noFill/>
          <a:ln w="15875">
            <a:solidFill>
              <a:schemeClr val="tx1"/>
            </a:solidFill>
            <a:round/>
            <a:headEnd/>
            <a:tailEnd/>
          </a:ln>
        </p:spPr>
        <p:txBody>
          <a:bodyPr wrap="none" anchor="ctr"/>
          <a:lstStyle/>
          <a:p>
            <a:endParaRPr lang="en-US"/>
          </a:p>
        </p:txBody>
      </p:sp>
      <p:sp>
        <p:nvSpPr>
          <p:cNvPr id="182304" name="Line 32"/>
          <p:cNvSpPr>
            <a:spLocks noChangeShapeType="1"/>
          </p:cNvSpPr>
          <p:nvPr/>
        </p:nvSpPr>
        <p:spPr bwMode="auto">
          <a:xfrm flipH="1">
            <a:off x="6294438" y="2638425"/>
            <a:ext cx="1041400" cy="196850"/>
          </a:xfrm>
          <a:prstGeom prst="line">
            <a:avLst/>
          </a:prstGeom>
          <a:noFill/>
          <a:ln w="15875">
            <a:solidFill>
              <a:schemeClr val="tx1"/>
            </a:solidFill>
            <a:round/>
            <a:headEnd/>
            <a:tailEnd/>
          </a:ln>
        </p:spPr>
        <p:txBody>
          <a:bodyPr wrap="none" anchor="ctr"/>
          <a:lstStyle/>
          <a:p>
            <a:endParaRPr lang="en-US"/>
          </a:p>
        </p:txBody>
      </p:sp>
      <p:sp>
        <p:nvSpPr>
          <p:cNvPr id="182305" name="Text Box 33"/>
          <p:cNvSpPr txBox="1">
            <a:spLocks noChangeArrowheads="1"/>
          </p:cNvSpPr>
          <p:nvPr/>
        </p:nvSpPr>
        <p:spPr bwMode="auto">
          <a:xfrm>
            <a:off x="7291388" y="3152775"/>
            <a:ext cx="1608137" cy="257175"/>
          </a:xfrm>
          <a:prstGeom prst="rect">
            <a:avLst/>
          </a:prstGeom>
          <a:noFill/>
          <a:ln w="9525">
            <a:noFill/>
            <a:miter lim="800000"/>
            <a:headEnd/>
            <a:tailEnd/>
          </a:ln>
        </p:spPr>
        <p:txBody>
          <a:bodyPr>
            <a:spAutoFit/>
          </a:bodyPr>
          <a:lstStyle/>
          <a:p>
            <a:pPr algn="l" eaLnBrk="0" hangingPunct="0">
              <a:lnSpc>
                <a:spcPct val="90000"/>
              </a:lnSpc>
            </a:pPr>
            <a:r>
              <a:rPr lang="en-US" sz="1200" b="1"/>
              <a:t>Plasma membrane</a:t>
            </a:r>
          </a:p>
        </p:txBody>
      </p:sp>
      <p:sp>
        <p:nvSpPr>
          <p:cNvPr id="182306" name="Line 34"/>
          <p:cNvSpPr>
            <a:spLocks noChangeShapeType="1"/>
          </p:cNvSpPr>
          <p:nvPr/>
        </p:nvSpPr>
        <p:spPr bwMode="auto">
          <a:xfrm flipH="1">
            <a:off x="6291263" y="2828925"/>
            <a:ext cx="1057275" cy="69850"/>
          </a:xfrm>
          <a:prstGeom prst="line">
            <a:avLst/>
          </a:prstGeom>
          <a:noFill/>
          <a:ln w="15875">
            <a:solidFill>
              <a:schemeClr val="tx1"/>
            </a:solidFill>
            <a:round/>
            <a:headEnd/>
            <a:tailEnd/>
          </a:ln>
        </p:spPr>
        <p:txBody>
          <a:bodyPr wrap="none" anchor="ctr"/>
          <a:lstStyle/>
          <a:p>
            <a:endParaRPr lang="en-US"/>
          </a:p>
        </p:txBody>
      </p:sp>
      <p:sp>
        <p:nvSpPr>
          <p:cNvPr id="182307" name="Line 35"/>
          <p:cNvSpPr>
            <a:spLocks noChangeShapeType="1"/>
          </p:cNvSpPr>
          <p:nvPr/>
        </p:nvSpPr>
        <p:spPr bwMode="auto">
          <a:xfrm flipH="1" flipV="1">
            <a:off x="6451600" y="3046413"/>
            <a:ext cx="871538" cy="11112"/>
          </a:xfrm>
          <a:prstGeom prst="line">
            <a:avLst/>
          </a:prstGeom>
          <a:noFill/>
          <a:ln w="15875">
            <a:solidFill>
              <a:schemeClr val="tx1"/>
            </a:solidFill>
            <a:round/>
            <a:headEnd/>
            <a:tailEnd/>
          </a:ln>
        </p:spPr>
        <p:txBody>
          <a:bodyPr wrap="none" anchor="ctr"/>
          <a:lstStyle/>
          <a:p>
            <a:endParaRPr lang="en-US"/>
          </a:p>
        </p:txBody>
      </p:sp>
      <p:sp>
        <p:nvSpPr>
          <p:cNvPr id="182308" name="Line 36"/>
          <p:cNvSpPr>
            <a:spLocks noChangeShapeType="1"/>
          </p:cNvSpPr>
          <p:nvPr/>
        </p:nvSpPr>
        <p:spPr bwMode="auto">
          <a:xfrm flipH="1" flipV="1">
            <a:off x="6858000" y="3198813"/>
            <a:ext cx="460375" cy="74612"/>
          </a:xfrm>
          <a:prstGeom prst="line">
            <a:avLst/>
          </a:prstGeom>
          <a:noFill/>
          <a:ln w="15875">
            <a:solidFill>
              <a:schemeClr val="tx1"/>
            </a:solidFill>
            <a:round/>
            <a:headEnd/>
            <a:tailEnd/>
          </a:ln>
        </p:spPr>
        <p:txBody>
          <a:bodyPr wrap="none" anchor="ctr"/>
          <a:lstStyle/>
          <a:p>
            <a:endParaRPr lang="en-US"/>
          </a:p>
        </p:txBody>
      </p:sp>
      <p:sp>
        <p:nvSpPr>
          <p:cNvPr id="182309" name="AutoShape 37"/>
          <p:cNvSpPr>
            <a:spLocks/>
          </p:cNvSpPr>
          <p:nvPr/>
        </p:nvSpPr>
        <p:spPr bwMode="auto">
          <a:xfrm>
            <a:off x="8180388" y="2062163"/>
            <a:ext cx="231775" cy="860425"/>
          </a:xfrm>
          <a:prstGeom prst="rightBrace">
            <a:avLst>
              <a:gd name="adj1" fmla="val 30936"/>
              <a:gd name="adj2" fmla="val 50000"/>
            </a:avLst>
          </a:prstGeom>
          <a:noFill/>
          <a:ln w="15875">
            <a:solidFill>
              <a:schemeClr val="tx1"/>
            </a:solidFill>
            <a:round/>
            <a:headEnd/>
            <a:tailEnd/>
          </a:ln>
        </p:spPr>
        <p:txBody>
          <a:bodyPr wrap="none" anchor="ctr"/>
          <a:lstStyle/>
          <a:p>
            <a:endParaRPr lang="en-US"/>
          </a:p>
        </p:txBody>
      </p:sp>
      <p:sp>
        <p:nvSpPr>
          <p:cNvPr id="182310" name="AutoShape 38"/>
          <p:cNvSpPr>
            <a:spLocks/>
          </p:cNvSpPr>
          <p:nvPr/>
        </p:nvSpPr>
        <p:spPr bwMode="auto">
          <a:xfrm>
            <a:off x="6854825" y="4291013"/>
            <a:ext cx="130175" cy="708025"/>
          </a:xfrm>
          <a:prstGeom prst="rightBrace">
            <a:avLst>
              <a:gd name="adj1" fmla="val 45325"/>
              <a:gd name="adj2" fmla="val 50000"/>
            </a:avLst>
          </a:prstGeom>
          <a:noFill/>
          <a:ln w="15875">
            <a:solidFill>
              <a:schemeClr val="tx1"/>
            </a:solidFill>
            <a:round/>
            <a:headEnd/>
            <a:tailEnd/>
          </a:ln>
        </p:spPr>
        <p:txBody>
          <a:bodyPr wrap="none" anchor="ctr"/>
          <a:lstStyle/>
          <a:p>
            <a:endParaRPr lang="en-US"/>
          </a:p>
        </p:txBody>
      </p:sp>
      <p:sp>
        <p:nvSpPr>
          <p:cNvPr id="182311" name="Text Box 39"/>
          <p:cNvSpPr txBox="1">
            <a:spLocks noChangeArrowheads="1"/>
          </p:cNvSpPr>
          <p:nvPr/>
        </p:nvSpPr>
        <p:spPr bwMode="auto">
          <a:xfrm>
            <a:off x="7213600" y="4502150"/>
            <a:ext cx="1570038" cy="257175"/>
          </a:xfrm>
          <a:prstGeom prst="rect">
            <a:avLst/>
          </a:prstGeom>
          <a:noFill/>
          <a:ln w="9525">
            <a:noFill/>
            <a:miter lim="800000"/>
            <a:headEnd/>
            <a:tailEnd/>
          </a:ln>
        </p:spPr>
        <p:txBody>
          <a:bodyPr>
            <a:spAutoFit/>
          </a:bodyPr>
          <a:lstStyle/>
          <a:p>
            <a:pPr algn="l" eaLnBrk="0" hangingPunct="0">
              <a:lnSpc>
                <a:spcPct val="90000"/>
              </a:lnSpc>
            </a:pPr>
            <a:r>
              <a:rPr lang="en-US" sz="1200" b="1"/>
              <a:t>Sheath contracted</a:t>
            </a:r>
          </a:p>
        </p:txBody>
      </p:sp>
      <p:sp>
        <p:nvSpPr>
          <p:cNvPr id="182312" name="Line 40"/>
          <p:cNvSpPr>
            <a:spLocks noChangeShapeType="1"/>
          </p:cNvSpPr>
          <p:nvPr/>
        </p:nvSpPr>
        <p:spPr bwMode="auto">
          <a:xfrm flipH="1">
            <a:off x="6178550" y="5310188"/>
            <a:ext cx="1077913" cy="0"/>
          </a:xfrm>
          <a:prstGeom prst="line">
            <a:avLst/>
          </a:prstGeom>
          <a:noFill/>
          <a:ln w="15875">
            <a:solidFill>
              <a:schemeClr val="tx1"/>
            </a:solidFill>
            <a:round/>
            <a:headEnd/>
            <a:tailEnd/>
          </a:ln>
        </p:spPr>
        <p:txBody>
          <a:bodyPr wrap="none" anchor="ctr"/>
          <a:lstStyle/>
          <a:p>
            <a:endParaRPr lang="en-US"/>
          </a:p>
        </p:txBody>
      </p:sp>
      <p:sp>
        <p:nvSpPr>
          <p:cNvPr id="182313" name="Text Box 41"/>
          <p:cNvSpPr txBox="1">
            <a:spLocks noChangeArrowheads="1"/>
          </p:cNvSpPr>
          <p:nvPr/>
        </p:nvSpPr>
        <p:spPr bwMode="auto">
          <a:xfrm>
            <a:off x="7213600" y="5168900"/>
            <a:ext cx="1570038" cy="257175"/>
          </a:xfrm>
          <a:prstGeom prst="rect">
            <a:avLst/>
          </a:prstGeom>
          <a:noFill/>
          <a:ln w="9525">
            <a:noFill/>
            <a:miter lim="800000"/>
            <a:headEnd/>
            <a:tailEnd/>
          </a:ln>
        </p:spPr>
        <p:txBody>
          <a:bodyPr>
            <a:spAutoFit/>
          </a:bodyPr>
          <a:lstStyle/>
          <a:p>
            <a:pPr algn="l" eaLnBrk="0" hangingPunct="0">
              <a:lnSpc>
                <a:spcPct val="90000"/>
              </a:lnSpc>
            </a:pPr>
            <a:r>
              <a:rPr lang="en-US" sz="1200" b="1"/>
              <a:t>Tail core</a:t>
            </a:r>
          </a:p>
        </p:txBody>
      </p:sp>
      <p:sp>
        <p:nvSpPr>
          <p:cNvPr id="52266" name="Footer Placeholder 43"/>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27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228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228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8228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8229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8229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82295"/>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8230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82303"/>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8230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82306"/>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182307"/>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182308"/>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182276"/>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182286"/>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182287"/>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182290"/>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182292"/>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182294"/>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182296"/>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182297"/>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182298"/>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182299"/>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182300"/>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182301"/>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18230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18230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182280"/>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grpId="0" nodeType="afterEffect">
                                  <p:stCondLst>
                                    <p:cond delay="0"/>
                                  </p:stCondLst>
                                  <p:childTnLst>
                                    <p:set>
                                      <p:cBhvr>
                                        <p:cTn id="91" dur="1" fill="hold">
                                          <p:stCondLst>
                                            <p:cond delay="499"/>
                                          </p:stCondLst>
                                        </p:cTn>
                                        <p:tgtEl>
                                          <p:spTgt spid="182283"/>
                                        </p:tgtEl>
                                        <p:attrNameLst>
                                          <p:attrName>style.visibility</p:attrName>
                                        </p:attrNameLst>
                                      </p:cBhvr>
                                      <p:to>
                                        <p:strVal val="visible"/>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499"/>
                                          </p:stCondLst>
                                        </p:cTn>
                                        <p:tgtEl>
                                          <p:spTgt spid="182277"/>
                                        </p:tgtEl>
                                        <p:attrNameLst>
                                          <p:attrName>style.visibility</p:attrName>
                                        </p:attrNameLst>
                                      </p:cBhvr>
                                      <p:to>
                                        <p:strVal val="visible"/>
                                      </p:to>
                                    </p:set>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499"/>
                                          </p:stCondLst>
                                        </p:cTn>
                                        <p:tgtEl>
                                          <p:spTgt spid="182311"/>
                                        </p:tgtEl>
                                        <p:attrNameLst>
                                          <p:attrName>style.visibility</p:attrName>
                                        </p:attrNameLst>
                                      </p:cBhvr>
                                      <p:to>
                                        <p:strVal val="visible"/>
                                      </p:to>
                                    </p:set>
                                  </p:childTnLst>
                                </p:cTn>
                              </p:par>
                            </p:childTnLst>
                          </p:cTn>
                        </p:par>
                        <p:par>
                          <p:cTn id="98" fill="hold">
                            <p:stCondLst>
                              <p:cond delay="2000"/>
                            </p:stCondLst>
                            <p:childTnLst>
                              <p:par>
                                <p:cTn id="99" presetID="1" presetClass="entr" presetSubtype="0" fill="hold" grpId="0" nodeType="afterEffect">
                                  <p:stCondLst>
                                    <p:cond delay="0"/>
                                  </p:stCondLst>
                                  <p:childTnLst>
                                    <p:set>
                                      <p:cBhvr>
                                        <p:cTn id="100" dur="1" fill="hold">
                                          <p:stCondLst>
                                            <p:cond delay="499"/>
                                          </p:stCondLst>
                                        </p:cTn>
                                        <p:tgtEl>
                                          <p:spTgt spid="182313"/>
                                        </p:tgtEl>
                                        <p:attrNameLst>
                                          <p:attrName>style.visibility</p:attrName>
                                        </p:attrNameLst>
                                      </p:cBhvr>
                                      <p:to>
                                        <p:strVal val="visible"/>
                                      </p:to>
                                    </p:set>
                                  </p:childTnLst>
                                </p:cTn>
                              </p:par>
                            </p:childTnLst>
                          </p:cTn>
                        </p:par>
                        <p:par>
                          <p:cTn id="101" fill="hold">
                            <p:stCondLst>
                              <p:cond delay="2500"/>
                            </p:stCondLst>
                            <p:childTnLst>
                              <p:par>
                                <p:cTn id="102" presetID="1" presetClass="entr" presetSubtype="0" fill="hold" grpId="0" nodeType="afterEffect">
                                  <p:stCondLst>
                                    <p:cond delay="0"/>
                                  </p:stCondLst>
                                  <p:childTnLst>
                                    <p:set>
                                      <p:cBhvr>
                                        <p:cTn id="103" dur="1" fill="hold">
                                          <p:stCondLst>
                                            <p:cond delay="499"/>
                                          </p:stCondLst>
                                        </p:cTn>
                                        <p:tgtEl>
                                          <p:spTgt spid="182288"/>
                                        </p:tgtEl>
                                        <p:attrNameLst>
                                          <p:attrName>style.visibility</p:attrName>
                                        </p:attrNameLst>
                                      </p:cBhvr>
                                      <p:to>
                                        <p:strVal val="visible"/>
                                      </p:to>
                                    </p:set>
                                  </p:childTnLst>
                                </p:cTn>
                              </p:par>
                            </p:childTnLst>
                          </p:cTn>
                        </p:par>
                        <p:par>
                          <p:cTn id="104" fill="hold">
                            <p:stCondLst>
                              <p:cond delay="3000"/>
                            </p:stCondLst>
                            <p:childTnLst>
                              <p:par>
                                <p:cTn id="105" presetID="1" presetClass="entr" presetSubtype="0" fill="hold" grpId="0" nodeType="afterEffect">
                                  <p:stCondLst>
                                    <p:cond delay="0"/>
                                  </p:stCondLst>
                                  <p:childTnLst>
                                    <p:set>
                                      <p:cBhvr>
                                        <p:cTn id="106" dur="1" fill="hold">
                                          <p:stCondLst>
                                            <p:cond delay="499"/>
                                          </p:stCondLst>
                                        </p:cTn>
                                        <p:tgtEl>
                                          <p:spTgt spid="182312"/>
                                        </p:tgtEl>
                                        <p:attrNameLst>
                                          <p:attrName>style.visibility</p:attrName>
                                        </p:attrNameLst>
                                      </p:cBhvr>
                                      <p:to>
                                        <p:strVal val="visible"/>
                                      </p:to>
                                    </p:set>
                                  </p:childTnLst>
                                </p:cTn>
                              </p:par>
                            </p:childTnLst>
                          </p:cTn>
                        </p:par>
                        <p:par>
                          <p:cTn id="107" fill="hold">
                            <p:stCondLst>
                              <p:cond delay="3500"/>
                            </p:stCondLst>
                            <p:childTnLst>
                              <p:par>
                                <p:cTn id="108" presetID="1" presetClass="entr" presetSubtype="0" fill="hold" grpId="0" nodeType="afterEffect">
                                  <p:stCondLst>
                                    <p:cond delay="0"/>
                                  </p:stCondLst>
                                  <p:childTnLst>
                                    <p:set>
                                      <p:cBhvr>
                                        <p:cTn id="109" dur="1" fill="hold">
                                          <p:stCondLst>
                                            <p:cond delay="499"/>
                                          </p:stCondLst>
                                        </p:cTn>
                                        <p:tgtEl>
                                          <p:spTgt spid="18231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499"/>
                                          </p:stCondLst>
                                        </p:cTn>
                                        <p:tgtEl>
                                          <p:spTgt spid="182281"/>
                                        </p:tgtEl>
                                        <p:attrNameLst>
                                          <p:attrName>style.visibility</p:attrName>
                                        </p:attrNameLst>
                                      </p:cBhvr>
                                      <p:to>
                                        <p:strVal val="visible"/>
                                      </p:to>
                                    </p:set>
                                  </p:childTnLst>
                                </p:cTn>
                              </p:par>
                            </p:childTnLst>
                          </p:cTn>
                        </p:par>
                        <p:par>
                          <p:cTn id="114" fill="hold">
                            <p:stCondLst>
                              <p:cond delay="500"/>
                            </p:stCondLst>
                            <p:childTnLst>
                              <p:par>
                                <p:cTn id="115" presetID="1" presetClass="entr" presetSubtype="0" fill="hold" grpId="0" nodeType="afterEffect">
                                  <p:stCondLst>
                                    <p:cond delay="0"/>
                                  </p:stCondLst>
                                  <p:childTnLst>
                                    <p:set>
                                      <p:cBhvr>
                                        <p:cTn id="116" dur="1" fill="hold">
                                          <p:stCondLst>
                                            <p:cond delay="499"/>
                                          </p:stCondLst>
                                        </p:cTn>
                                        <p:tgtEl>
                                          <p:spTgt spid="182284"/>
                                        </p:tgtEl>
                                        <p:attrNameLst>
                                          <p:attrName>style.visibility</p:attrName>
                                        </p:attrNameLst>
                                      </p:cBhvr>
                                      <p:to>
                                        <p:strVal val="visible"/>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499"/>
                                          </p:stCondLst>
                                        </p:cTn>
                                        <p:tgtEl>
                                          <p:spTgt spid="182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utoUpdateAnimBg="0"/>
      <p:bldP spid="182277" grpId="0" autoUpdateAnimBg="0"/>
      <p:bldP spid="182278" grpId="0" autoUpdateAnimBg="0"/>
      <p:bldP spid="182279" grpId="0" animBg="1"/>
      <p:bldP spid="182280" grpId="0" animBg="1"/>
      <p:bldP spid="182281" grpId="0" animBg="1"/>
      <p:bldP spid="182282" grpId="0" autoUpdateAnimBg="0"/>
      <p:bldP spid="182283" grpId="0" autoUpdateAnimBg="0"/>
      <p:bldP spid="182284" grpId="0" autoUpdateAnimBg="0"/>
      <p:bldP spid="182285" grpId="0" animBg="1"/>
      <p:bldP spid="182286" grpId="0" autoUpdateAnimBg="0"/>
      <p:bldP spid="182287" grpId="0" autoUpdateAnimBg="0"/>
      <p:bldP spid="182288" grpId="0" animBg="1"/>
      <p:bldP spid="182289" grpId="0" animBg="1"/>
      <p:bldP spid="182290" grpId="0" autoUpdateAnimBg="0"/>
      <p:bldP spid="182291" grpId="0" animBg="1"/>
      <p:bldP spid="182292" grpId="0" autoUpdateAnimBg="0"/>
      <p:bldP spid="182293" grpId="0" animBg="1"/>
      <p:bldP spid="182294" grpId="0" autoUpdateAnimBg="0"/>
      <p:bldP spid="182295" grpId="0" animBg="1"/>
      <p:bldP spid="182296" grpId="0" autoUpdateAnimBg="0"/>
      <p:bldP spid="182297" grpId="0" autoUpdateAnimBg="0"/>
      <p:bldP spid="182298" grpId="0" autoUpdateAnimBg="0"/>
      <p:bldP spid="182299" grpId="0" autoUpdateAnimBg="0"/>
      <p:bldP spid="182300" grpId="0" autoUpdateAnimBg="0"/>
      <p:bldP spid="182301" grpId="0" autoUpdateAnimBg="0"/>
      <p:bldP spid="182302" grpId="0" animBg="1"/>
      <p:bldP spid="182303" grpId="0" animBg="1"/>
      <p:bldP spid="182304" grpId="0" animBg="1"/>
      <p:bldP spid="182305" grpId="0" autoUpdateAnimBg="0"/>
      <p:bldP spid="182306" grpId="0" animBg="1"/>
      <p:bldP spid="182307" grpId="0" animBg="1"/>
      <p:bldP spid="182308" grpId="0" animBg="1"/>
      <p:bldP spid="182309" grpId="0" animBg="1"/>
      <p:bldP spid="182310" grpId="0" animBg="1"/>
      <p:bldP spid="182311" grpId="0" autoUpdateAnimBg="0"/>
      <p:bldP spid="182312" grpId="0" animBg="1"/>
      <p:bldP spid="182313"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l culture flask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124744"/>
            <a:ext cx="4032449" cy="21130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548680"/>
            <a:ext cx="3196582"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3356992"/>
            <a:ext cx="5077098" cy="3171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93424" y="225514"/>
            <a:ext cx="4572000" cy="738664"/>
          </a:xfrm>
          <a:prstGeom prst="rect">
            <a:avLst/>
          </a:prstGeom>
        </p:spPr>
        <p:txBody>
          <a:bodyPr>
            <a:spAutoFit/>
          </a:bodyPr>
          <a:lstStyle/>
          <a:p>
            <a:endParaRPr lang="en-GB" dirty="0"/>
          </a:p>
          <a:p>
            <a:r>
              <a:rPr lang="en-GB" sz="2400" b="1" dirty="0"/>
              <a:t>Plaque Assay of animal viruses </a:t>
            </a:r>
            <a:endParaRPr lang="en-GB" sz="2400" dirty="0"/>
          </a:p>
        </p:txBody>
      </p:sp>
    </p:spTree>
    <p:extLst>
      <p:ext uri="{BB962C8B-B14F-4D97-AF65-F5344CB8AC3E}">
        <p14:creationId xmlns:p14="http://schemas.microsoft.com/office/powerpoint/2010/main" xmlns="" val="1929552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GB" b="1" dirty="0"/>
              <a:t>Cell culture</a:t>
            </a:r>
          </a:p>
          <a:p>
            <a:pPr marL="0" indent="0" algn="just">
              <a:buNone/>
            </a:pPr>
            <a:r>
              <a:rPr lang="en-GB" b="1" dirty="0"/>
              <a:t>1.Primary cultures </a:t>
            </a:r>
            <a:endParaRPr lang="en-GB" dirty="0"/>
          </a:p>
          <a:p>
            <a:pPr algn="just"/>
            <a:r>
              <a:rPr lang="en-US" dirty="0"/>
              <a:t>A culture taken directly from an organism, often embryonic tissue e.g. chick embryo fibroblasts. </a:t>
            </a:r>
          </a:p>
          <a:p>
            <a:pPr algn="just"/>
            <a:r>
              <a:rPr lang="en-US" dirty="0"/>
              <a:t>Composed of different cell types with differing susceptibility to viruses, although fibroblast-like cells tend to outgrow other types. </a:t>
            </a:r>
          </a:p>
          <a:p>
            <a:pPr algn="just"/>
            <a:endParaRPr lang="en-US" dirty="0"/>
          </a:p>
          <a:p>
            <a:pPr marL="0" indent="0" algn="just">
              <a:buNone/>
            </a:pPr>
            <a:r>
              <a:rPr lang="en-GB" b="1" dirty="0"/>
              <a:t>2.Diploid cell lines </a:t>
            </a:r>
            <a:endParaRPr lang="en-GB" dirty="0"/>
          </a:p>
          <a:p>
            <a:pPr algn="just"/>
            <a:r>
              <a:rPr lang="en-US" dirty="0"/>
              <a:t>Derived from human or animal fetal tissue. At least 75% of the cells have the same karyotype (the number and visual appearance of the chromosomes in the cell nuclei of an organism or species) as the organism from which they were originally obtained e.g. human embryo lung (HEL) cells.</a:t>
            </a:r>
            <a:endParaRPr lang="en-GB" dirty="0"/>
          </a:p>
        </p:txBody>
      </p:sp>
    </p:spTree>
    <p:extLst>
      <p:ext uri="{BB962C8B-B14F-4D97-AF65-F5344CB8AC3E}">
        <p14:creationId xmlns:p14="http://schemas.microsoft.com/office/powerpoint/2010/main" xmlns="" val="451327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lstStyle/>
          <a:p>
            <a:pPr marL="0" indent="0" algn="just">
              <a:buNone/>
            </a:pPr>
            <a:r>
              <a:rPr lang="en-GB" sz="2800" b="1" dirty="0"/>
              <a:t>Cell culture</a:t>
            </a:r>
          </a:p>
          <a:p>
            <a:pPr marL="0" indent="0" algn="just">
              <a:buNone/>
            </a:pPr>
            <a:r>
              <a:rPr lang="en-GB" sz="2800" b="1" dirty="0"/>
              <a:t>3.Continuous cell lines </a:t>
            </a:r>
          </a:p>
          <a:p>
            <a:pPr marL="0" indent="0" algn="just">
              <a:buNone/>
            </a:pPr>
            <a:endParaRPr lang="en-GB" sz="2800" dirty="0"/>
          </a:p>
          <a:p>
            <a:pPr algn="just"/>
            <a:r>
              <a:rPr lang="en-GB" sz="2800" dirty="0"/>
              <a:t>Derived from tumours. </a:t>
            </a:r>
          </a:p>
          <a:p>
            <a:pPr algn="just"/>
            <a:r>
              <a:rPr lang="en-US" sz="2800" dirty="0"/>
              <a:t>Normal cells that have acquired </a:t>
            </a:r>
            <a:r>
              <a:rPr lang="en-US" sz="2800" dirty="0" err="1"/>
              <a:t>tumour</a:t>
            </a:r>
            <a:r>
              <a:rPr lang="en-US" sz="2800" dirty="0"/>
              <a:t>-like properties (“transformed” cells). </a:t>
            </a:r>
          </a:p>
          <a:p>
            <a:pPr algn="just"/>
            <a:r>
              <a:rPr lang="en-GB" sz="2800" dirty="0" err="1"/>
              <a:t>Aneuploid</a:t>
            </a:r>
            <a:r>
              <a:rPr lang="en-GB" sz="2800" dirty="0"/>
              <a:t> (</a:t>
            </a:r>
            <a:r>
              <a:rPr lang="en-US" sz="2800" dirty="0"/>
              <a:t>i.e. have an abnormal number of chromosomes. (e.g. HeLa cells)). </a:t>
            </a:r>
          </a:p>
          <a:p>
            <a:endParaRPr lang="en-GB" dirty="0"/>
          </a:p>
        </p:txBody>
      </p:sp>
    </p:spTree>
    <p:extLst>
      <p:ext uri="{BB962C8B-B14F-4D97-AF65-F5344CB8AC3E}">
        <p14:creationId xmlns:p14="http://schemas.microsoft.com/office/powerpoint/2010/main" xmlns="" val="2848072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Culturing Animal Viruses</a:t>
            </a:r>
            <a:endParaRPr lang="en-GB" sz="3200" dirty="0"/>
          </a:p>
        </p:txBody>
      </p:sp>
      <p:sp>
        <p:nvSpPr>
          <p:cNvPr id="3" name="Content Placeholder 2"/>
          <p:cNvSpPr>
            <a:spLocks noGrp="1"/>
          </p:cNvSpPr>
          <p:nvPr>
            <p:ph idx="1"/>
          </p:nvPr>
        </p:nvSpPr>
        <p:spPr/>
        <p:txBody>
          <a:bodyPr>
            <a:normAutofit/>
          </a:bodyPr>
          <a:lstStyle/>
          <a:p>
            <a:pPr algn="just"/>
            <a:endParaRPr lang="en-US" b="1" dirty="0"/>
          </a:p>
          <a:p>
            <a:pPr algn="just"/>
            <a:r>
              <a:rPr lang="en-US" sz="2800" b="1" dirty="0"/>
              <a:t>Cytopathic effect </a:t>
            </a:r>
            <a:r>
              <a:rPr lang="en-US" sz="2800" dirty="0"/>
              <a:t>(CPE) is the visible effect viruses have on cells. </a:t>
            </a:r>
          </a:p>
          <a:p>
            <a:pPr algn="just"/>
            <a:r>
              <a:rPr lang="en-US" sz="2800" dirty="0"/>
              <a:t>The effect differs according to the infecting virus, e.g. lysis, change in shape of cells, swelling, detachment from adjacent cells or the container. </a:t>
            </a:r>
          </a:p>
          <a:p>
            <a:pPr algn="just"/>
            <a:r>
              <a:rPr lang="en-US" sz="2800" dirty="0"/>
              <a:t>Not all viruses produce a CPE → need to detect viral antigens, </a:t>
            </a:r>
            <a:r>
              <a:rPr lang="en-GB" sz="2800" dirty="0"/>
              <a:t>e.g. </a:t>
            </a:r>
            <a:r>
              <a:rPr lang="en-GB" sz="2800" dirty="0" err="1"/>
              <a:t>haemadsorption</a:t>
            </a:r>
            <a:r>
              <a:rPr lang="en-GB" sz="2800" dirty="0"/>
              <a:t>. </a:t>
            </a:r>
          </a:p>
          <a:p>
            <a:pPr marL="0" indent="0" algn="just">
              <a:buNone/>
            </a:pPr>
            <a:endParaRPr lang="en-US" dirty="0"/>
          </a:p>
          <a:p>
            <a:endParaRPr lang="en-GB" dirty="0"/>
          </a:p>
        </p:txBody>
      </p:sp>
    </p:spTree>
    <p:extLst>
      <p:ext uri="{BB962C8B-B14F-4D97-AF65-F5344CB8AC3E}">
        <p14:creationId xmlns:p14="http://schemas.microsoft.com/office/powerpoint/2010/main" xmlns="" val="1838311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w95289_t06_0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14300"/>
            <a:ext cx="8458200" cy="666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8514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Viruses and </a:t>
            </a:r>
            <a:r>
              <a:rPr lang="en-GB" sz="3200" b="1" dirty="0" err="1"/>
              <a:t>Teratogenesis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a:t>
            </a:r>
            <a:r>
              <a:rPr lang="en-US" b="1" dirty="0" err="1"/>
              <a:t>Teratogenesis</a:t>
            </a:r>
            <a:r>
              <a:rPr lang="en-US" b="1" dirty="0"/>
              <a:t> </a:t>
            </a:r>
            <a:r>
              <a:rPr lang="en-US" dirty="0"/>
              <a:t>is the induction of defects during embryonic development. </a:t>
            </a:r>
          </a:p>
          <a:p>
            <a:pPr marL="0" indent="0" algn="just">
              <a:buNone/>
            </a:pPr>
            <a:r>
              <a:rPr lang="en-US" dirty="0"/>
              <a:t>•</a:t>
            </a:r>
            <a:r>
              <a:rPr lang="en-US" b="1" dirty="0"/>
              <a:t>Teratogen</a:t>
            </a:r>
            <a:r>
              <a:rPr lang="en-US" dirty="0"/>
              <a:t>: an agent that induces such a defect. </a:t>
            </a:r>
          </a:p>
          <a:p>
            <a:pPr marL="0" indent="0" algn="just">
              <a:buNone/>
            </a:pPr>
            <a:r>
              <a:rPr lang="en-US" dirty="0"/>
              <a:t>•Some viruses act as teratogens, i.e. they can be transferred through placenta &amp; infect the fetus. </a:t>
            </a:r>
          </a:p>
          <a:p>
            <a:pPr marL="0" indent="0" algn="just">
              <a:buNone/>
            </a:pPr>
            <a:r>
              <a:rPr lang="en-US" dirty="0"/>
              <a:t>–The earlier the embryo is infected, the more the damage can be. </a:t>
            </a:r>
          </a:p>
          <a:p>
            <a:pPr marL="0" indent="0" algn="just">
              <a:buNone/>
            </a:pPr>
            <a:r>
              <a:rPr lang="en-GB" dirty="0"/>
              <a:t>–e.g. cytomegalovirus &amp; rubella cause teratogenic effects. </a:t>
            </a:r>
          </a:p>
          <a:p>
            <a:pPr marL="0" indent="0" algn="just">
              <a:buNone/>
            </a:pPr>
            <a:r>
              <a:rPr lang="en-US" dirty="0"/>
              <a:t>–If the damage is severe it may lead to death of fetus. </a:t>
            </a:r>
          </a:p>
          <a:p>
            <a:pPr marL="0" indent="0" algn="just">
              <a:buNone/>
            </a:pPr>
            <a:r>
              <a:rPr lang="en-US" dirty="0"/>
              <a:t>•</a:t>
            </a:r>
            <a:r>
              <a:rPr lang="en-US" b="1" dirty="0"/>
              <a:t>TORCH screen</a:t>
            </a:r>
            <a:r>
              <a:rPr lang="en-US" dirty="0"/>
              <a:t>: series of tests to detect teratogenic diseases in pregnant women &amp; new born infants. </a:t>
            </a:r>
          </a:p>
          <a:p>
            <a:pPr marL="0" indent="0" algn="just">
              <a:buNone/>
            </a:pPr>
            <a:r>
              <a:rPr lang="en-GB" dirty="0"/>
              <a:t>–The test detects antibodies against </a:t>
            </a:r>
            <a:r>
              <a:rPr lang="en-GB" b="1" dirty="0"/>
              <a:t>Toxoplasmosis</a:t>
            </a:r>
            <a:r>
              <a:rPr lang="en-GB" dirty="0"/>
              <a:t>, disease-causing viruses (usually hepatitis B, varicella), </a:t>
            </a:r>
            <a:r>
              <a:rPr lang="en-GB" b="1" dirty="0"/>
              <a:t>rubella </a:t>
            </a:r>
            <a:r>
              <a:rPr lang="en-GB" dirty="0"/>
              <a:t>virus, </a:t>
            </a:r>
            <a:r>
              <a:rPr lang="en-GB" b="1" dirty="0"/>
              <a:t>cytomegalovirus </a:t>
            </a:r>
            <a:r>
              <a:rPr lang="en-GB" dirty="0"/>
              <a:t>&amp; </a:t>
            </a:r>
            <a:r>
              <a:rPr lang="en-GB" b="1" dirty="0"/>
              <a:t>herpes </a:t>
            </a:r>
            <a:r>
              <a:rPr lang="en-GB" dirty="0"/>
              <a:t>simplex virus. </a:t>
            </a:r>
          </a:p>
          <a:p>
            <a:endParaRPr lang="en-GB" dirty="0"/>
          </a:p>
        </p:txBody>
      </p:sp>
    </p:spTree>
    <p:extLst>
      <p:ext uri="{BB962C8B-B14F-4D97-AF65-F5344CB8AC3E}">
        <p14:creationId xmlns:p14="http://schemas.microsoft.com/office/powerpoint/2010/main" xmlns="" val="3969361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Viruses and Cancer</a:t>
            </a:r>
            <a:endParaRPr lang="en-GB" sz="3200" dirty="0"/>
          </a:p>
        </p:txBody>
      </p:sp>
      <p:sp>
        <p:nvSpPr>
          <p:cNvPr id="3" name="Content Placeholder 2"/>
          <p:cNvSpPr>
            <a:spLocks noGrp="1"/>
          </p:cNvSpPr>
          <p:nvPr>
            <p:ph idx="1"/>
          </p:nvPr>
        </p:nvSpPr>
        <p:spPr/>
        <p:txBody>
          <a:bodyPr>
            <a:normAutofit/>
          </a:bodyPr>
          <a:lstStyle/>
          <a:p>
            <a:pPr algn="just"/>
            <a:r>
              <a:rPr lang="en-US" sz="2600" dirty="0"/>
              <a:t>Cancer is an uncontrolled and/or invasive growth of abnormal cells. </a:t>
            </a:r>
          </a:p>
          <a:p>
            <a:pPr algn="just"/>
            <a:r>
              <a:rPr lang="en-US" sz="2600" dirty="0"/>
              <a:t>Tumor or neoplasm (localized accumulation of cells) can be benign, a non-cancerous growth. </a:t>
            </a:r>
          </a:p>
          <a:p>
            <a:pPr algn="just"/>
            <a:r>
              <a:rPr lang="en-US" sz="2600" dirty="0"/>
              <a:t>But if the cells invade and interfere with the functioning of surrounding normal tissue, the tumor is malignant. </a:t>
            </a:r>
          </a:p>
          <a:p>
            <a:pPr algn="just"/>
            <a:r>
              <a:rPr lang="en-US" sz="2600" dirty="0"/>
              <a:t>Malignant tumors and their cells can metastasize, or spread, to other tissues in the body. </a:t>
            </a:r>
          </a:p>
          <a:p>
            <a:pPr algn="just"/>
            <a:r>
              <a:rPr lang="en-US" sz="2600" dirty="0"/>
              <a:t>About 20% of human cancers are caused by viruses (</a:t>
            </a:r>
            <a:r>
              <a:rPr lang="en-US" sz="2600" dirty="0">
                <a:solidFill>
                  <a:srgbClr val="FF0000"/>
                </a:solidFill>
              </a:rPr>
              <a:t>DNA &amp; retro viruses</a:t>
            </a:r>
            <a:r>
              <a:rPr lang="en-US" sz="2600" dirty="0"/>
              <a:t>) (Luo and </a:t>
            </a:r>
            <a:r>
              <a:rPr lang="en-US" sz="2600" dirty="0" err="1"/>
              <a:t>Ou</a:t>
            </a:r>
            <a:r>
              <a:rPr lang="en-US" sz="2600" dirty="0"/>
              <a:t>, 2015). </a:t>
            </a:r>
            <a:endParaRPr lang="en-GB" sz="2600" dirty="0"/>
          </a:p>
        </p:txBody>
      </p:sp>
    </p:spTree>
    <p:extLst>
      <p:ext uri="{BB962C8B-B14F-4D97-AF65-F5344CB8AC3E}">
        <p14:creationId xmlns:p14="http://schemas.microsoft.com/office/powerpoint/2010/main" xmlns="" val="1565259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Viruses and Cancer</a:t>
            </a:r>
            <a:endParaRPr lang="en-GB" sz="3200" dirty="0"/>
          </a:p>
        </p:txBody>
      </p:sp>
      <p:sp>
        <p:nvSpPr>
          <p:cNvPr id="3" name="Content Placeholder 2"/>
          <p:cNvSpPr>
            <a:spLocks noGrp="1"/>
          </p:cNvSpPr>
          <p:nvPr>
            <p:ph idx="1"/>
          </p:nvPr>
        </p:nvSpPr>
        <p:spPr/>
        <p:txBody>
          <a:bodyPr>
            <a:normAutofit fontScale="70000" lnSpcReduction="20000"/>
          </a:bodyPr>
          <a:lstStyle/>
          <a:p>
            <a:pPr algn="just"/>
            <a:r>
              <a:rPr lang="en-US" dirty="0"/>
              <a:t>Although many viruses can cause various tumors in animals, only seven of them are associated with human cancers and are currently considered oncogenic viruses:</a:t>
            </a:r>
          </a:p>
          <a:p>
            <a:pPr marL="0" indent="0" algn="just">
              <a:buNone/>
            </a:pPr>
            <a:r>
              <a:rPr lang="en-US" dirty="0"/>
              <a:t>–</a:t>
            </a:r>
            <a:r>
              <a:rPr lang="en-US" b="1" dirty="0"/>
              <a:t>Human papilloma viruses (HPV-16 and HPV-8) </a:t>
            </a:r>
            <a:r>
              <a:rPr lang="en-US" dirty="0"/>
              <a:t>cause cervical cancer. </a:t>
            </a:r>
          </a:p>
          <a:p>
            <a:pPr marL="0" indent="0" algn="just">
              <a:buNone/>
            </a:pPr>
            <a:r>
              <a:rPr lang="en-US" dirty="0"/>
              <a:t>–</a:t>
            </a:r>
            <a:r>
              <a:rPr lang="en-US" b="1" dirty="0"/>
              <a:t>Epstein-Bar virus </a:t>
            </a:r>
            <a:r>
              <a:rPr lang="en-US" dirty="0"/>
              <a:t>affects lymphocytes, causes destruction to the jaw and is associated with some forms of cancer such as Hodgkin's lymphoma, </a:t>
            </a:r>
            <a:r>
              <a:rPr lang="en-US" dirty="0" err="1"/>
              <a:t>Burkitt's</a:t>
            </a:r>
            <a:r>
              <a:rPr lang="en-US" dirty="0"/>
              <a:t> lymphoma and nasopharyngeal carcinoma. </a:t>
            </a:r>
          </a:p>
          <a:p>
            <a:pPr marL="0" indent="0" algn="just">
              <a:buNone/>
            </a:pPr>
            <a:r>
              <a:rPr lang="en-GB" dirty="0"/>
              <a:t>–</a:t>
            </a:r>
            <a:r>
              <a:rPr lang="en-GB" b="1" dirty="0"/>
              <a:t>Hepatitis B &amp;C viruses </a:t>
            </a:r>
            <a:r>
              <a:rPr lang="en-GB" dirty="0"/>
              <a:t>potentially cause liver cancer. </a:t>
            </a:r>
          </a:p>
          <a:p>
            <a:pPr marL="0" indent="0" algn="just">
              <a:buNone/>
            </a:pPr>
            <a:r>
              <a:rPr lang="en-GB" dirty="0"/>
              <a:t>– </a:t>
            </a:r>
            <a:r>
              <a:rPr lang="en-GB" b="1" dirty="0"/>
              <a:t>Human herpes virus 8 (HHV8) is </a:t>
            </a:r>
            <a:r>
              <a:rPr lang="en-US" dirty="0"/>
              <a:t>responsible for Kaposi’s sarcoma often found in patients with acquired immunodeficiency syndrome (AIDS).</a:t>
            </a:r>
            <a:endParaRPr lang="en-GB" b="1" dirty="0"/>
          </a:p>
          <a:p>
            <a:pPr marL="0" indent="0" algn="just">
              <a:buNone/>
            </a:pPr>
            <a:r>
              <a:rPr lang="en-GB" dirty="0"/>
              <a:t>– </a:t>
            </a:r>
            <a:r>
              <a:rPr lang="en-GB" b="1" dirty="0"/>
              <a:t>Merkel cell polyomavirus (</a:t>
            </a:r>
            <a:r>
              <a:rPr lang="en-GB" b="1" dirty="0" err="1"/>
              <a:t>MCPyV</a:t>
            </a:r>
            <a:r>
              <a:rPr lang="en-GB" b="1" dirty="0"/>
              <a:t>) </a:t>
            </a:r>
            <a:r>
              <a:rPr lang="en-GB" dirty="0"/>
              <a:t>causes Merkel cell carcinoma.</a:t>
            </a:r>
          </a:p>
          <a:p>
            <a:pPr marL="0" indent="0" algn="just">
              <a:buNone/>
            </a:pPr>
            <a:r>
              <a:rPr lang="en-GB" dirty="0"/>
              <a:t>– </a:t>
            </a:r>
            <a:r>
              <a:rPr lang="en-GB" b="1" dirty="0"/>
              <a:t>Human T-</a:t>
            </a:r>
            <a:r>
              <a:rPr lang="en-GB" b="1" dirty="0" err="1"/>
              <a:t>lymphotropic</a:t>
            </a:r>
            <a:r>
              <a:rPr lang="en-GB" b="1" dirty="0"/>
              <a:t> virus (HTLV-1) </a:t>
            </a:r>
            <a:r>
              <a:rPr lang="en-US" dirty="0"/>
              <a:t>is the causative agent of adult T-cell lymphoma.</a:t>
            </a:r>
            <a:endParaRPr lang="en-GB" b="1" dirty="0"/>
          </a:p>
          <a:p>
            <a:endParaRPr lang="en-GB" dirty="0"/>
          </a:p>
          <a:p>
            <a:endParaRPr lang="en-GB" dirty="0"/>
          </a:p>
        </p:txBody>
      </p:sp>
    </p:spTree>
    <p:extLst>
      <p:ext uri="{BB962C8B-B14F-4D97-AF65-F5344CB8AC3E}">
        <p14:creationId xmlns:p14="http://schemas.microsoft.com/office/powerpoint/2010/main" xmlns="" val="685925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Viruses and Cancer – Viral Oncogenes</a:t>
            </a:r>
            <a:endParaRPr lang="en-GB" sz="3200" dirty="0"/>
          </a:p>
        </p:txBody>
      </p:sp>
      <p:sp>
        <p:nvSpPr>
          <p:cNvPr id="3" name="Content Placeholder 2"/>
          <p:cNvSpPr>
            <a:spLocks noGrp="1"/>
          </p:cNvSpPr>
          <p:nvPr>
            <p:ph idx="1"/>
          </p:nvPr>
        </p:nvSpPr>
        <p:spPr/>
        <p:txBody>
          <a:bodyPr>
            <a:noAutofit/>
          </a:bodyPr>
          <a:lstStyle/>
          <a:p>
            <a:pPr algn="just"/>
            <a:r>
              <a:rPr lang="en-US" sz="2200" b="1" dirty="0"/>
              <a:t>Oncogene </a:t>
            </a:r>
            <a:r>
              <a:rPr lang="en-US" sz="2200" dirty="0"/>
              <a:t>is a gene that has the potential to cause cancer (</a:t>
            </a:r>
            <a:r>
              <a:rPr lang="en-US" sz="2200" dirty="0" err="1"/>
              <a:t>onco</a:t>
            </a:r>
            <a:r>
              <a:rPr lang="en-US" sz="2200" dirty="0"/>
              <a:t> = mass). </a:t>
            </a:r>
          </a:p>
          <a:p>
            <a:pPr algn="just"/>
            <a:r>
              <a:rPr lang="en-US" sz="2200" dirty="0"/>
              <a:t>The proteins produced by tumor viruses that cause </a:t>
            </a:r>
            <a:r>
              <a:rPr lang="en-US" sz="2200" b="1" dirty="0"/>
              <a:t>uncontrolled host cell division </a:t>
            </a:r>
            <a:r>
              <a:rPr lang="en-US" sz="2200" dirty="0"/>
              <a:t>come from segments of DNA called oncogenes. </a:t>
            </a:r>
          </a:p>
          <a:p>
            <a:pPr algn="just"/>
            <a:r>
              <a:rPr lang="en-GB" sz="2200" b="1" dirty="0"/>
              <a:t>Oncogenes &amp;</a:t>
            </a:r>
            <a:r>
              <a:rPr lang="en-GB" sz="2200" dirty="0"/>
              <a:t> </a:t>
            </a:r>
            <a:r>
              <a:rPr lang="en-GB" sz="2200" b="1" dirty="0"/>
              <a:t>proto-oncogenes:</a:t>
            </a:r>
          </a:p>
          <a:p>
            <a:pPr algn="just"/>
            <a:r>
              <a:rPr lang="en-US" sz="2200" b="1" dirty="0"/>
              <a:t>oncogenes</a:t>
            </a:r>
            <a:r>
              <a:rPr lang="en-US" sz="2200" dirty="0"/>
              <a:t> are viral genes which cause </a:t>
            </a:r>
            <a:r>
              <a:rPr lang="en-US" sz="2200" b="1" dirty="0"/>
              <a:t>neoplasm </a:t>
            </a:r>
            <a:r>
              <a:rPr lang="en-US" sz="2200" dirty="0"/>
              <a:t>&amp; also contain the information for synthesizing viral proteins needed for </a:t>
            </a:r>
            <a:r>
              <a:rPr lang="en-US" sz="2200" b="1" dirty="0"/>
              <a:t>viral replication.</a:t>
            </a:r>
            <a:endParaRPr lang="en-GB" sz="2200" b="1" dirty="0"/>
          </a:p>
          <a:p>
            <a:pPr algn="just"/>
            <a:r>
              <a:rPr lang="en-GB" sz="2200" b="1" dirty="0"/>
              <a:t>proto-oncogenes </a:t>
            </a:r>
            <a:r>
              <a:rPr lang="en-GB" sz="2200" dirty="0"/>
              <a:t>are</a:t>
            </a:r>
            <a:r>
              <a:rPr lang="en-GB" sz="2200" b="1" dirty="0"/>
              <a:t> </a:t>
            </a:r>
            <a:r>
              <a:rPr lang="en-US" sz="2200" dirty="0"/>
              <a:t>normal cellular genes that control cell division and can act as oncogenes  as a consequence of mutations resulting from the integration of viral DNA within or adjacent to cellular genes.</a:t>
            </a:r>
            <a:endParaRPr lang="en-GB" sz="2200" dirty="0"/>
          </a:p>
        </p:txBody>
      </p:sp>
    </p:spTree>
    <p:extLst>
      <p:ext uri="{BB962C8B-B14F-4D97-AF65-F5344CB8AC3E}">
        <p14:creationId xmlns:p14="http://schemas.microsoft.com/office/powerpoint/2010/main" xmlns="" val="17975897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Virus-Like Agents</a:t>
            </a:r>
            <a:endParaRPr lang="en-GB" sz="32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GB" dirty="0"/>
              <a:t>•</a:t>
            </a:r>
            <a:r>
              <a:rPr lang="en-GB" b="1" dirty="0"/>
              <a:t>Satellites: </a:t>
            </a:r>
          </a:p>
          <a:p>
            <a:pPr marL="0" indent="0" algn="just">
              <a:buNone/>
            </a:pPr>
            <a:r>
              <a:rPr lang="en-US" dirty="0"/>
              <a:t>–Small </a:t>
            </a:r>
            <a:r>
              <a:rPr lang="en-US" dirty="0" err="1"/>
              <a:t>ssRNA</a:t>
            </a:r>
            <a:r>
              <a:rPr lang="en-US" dirty="0"/>
              <a:t> molecules (enclosed in a capsid), which lack genes required for their replication. </a:t>
            </a:r>
          </a:p>
          <a:p>
            <a:pPr marL="0" indent="0" algn="just">
              <a:buNone/>
            </a:pPr>
            <a:r>
              <a:rPr lang="en-US" dirty="0"/>
              <a:t>–They can replicate only in the presence of a helper virus. </a:t>
            </a:r>
          </a:p>
          <a:p>
            <a:pPr marL="0" indent="0" algn="just">
              <a:buNone/>
            </a:pPr>
            <a:r>
              <a:rPr lang="en-US" dirty="0"/>
              <a:t>– They are not related to (different from) the helper virus. </a:t>
            </a:r>
          </a:p>
          <a:p>
            <a:pPr marL="0" indent="0" algn="just">
              <a:buNone/>
            </a:pPr>
            <a:r>
              <a:rPr lang="en-US" dirty="0"/>
              <a:t>– Called satellite as their reproduction “revolves around” a helper virus. </a:t>
            </a:r>
          </a:p>
          <a:p>
            <a:pPr marL="0" indent="0" algn="just">
              <a:buNone/>
            </a:pPr>
            <a:r>
              <a:rPr lang="en-US" dirty="0"/>
              <a:t>–There are 2 types of satellites: </a:t>
            </a:r>
          </a:p>
          <a:p>
            <a:pPr marL="514350" indent="-514350" algn="just">
              <a:buFont typeface="+mj-lt"/>
              <a:buAutoNum type="arabicPeriod"/>
            </a:pPr>
            <a:r>
              <a:rPr lang="en-GB" b="1" dirty="0"/>
              <a:t>Satellite viruses: </a:t>
            </a:r>
            <a:r>
              <a:rPr lang="en-GB" dirty="0"/>
              <a:t>code for their capsid protein. </a:t>
            </a:r>
          </a:p>
          <a:p>
            <a:pPr marL="514350" indent="-514350" algn="just">
              <a:buFont typeface="+mj-lt"/>
              <a:buAutoNum type="arabicPeriod"/>
            </a:pPr>
            <a:r>
              <a:rPr lang="en-GB" b="1" dirty="0"/>
              <a:t>Satellite nucleic acid (</a:t>
            </a:r>
            <a:r>
              <a:rPr lang="en-GB" b="1" dirty="0" err="1"/>
              <a:t>virusoid</a:t>
            </a:r>
            <a:r>
              <a:rPr lang="en-GB" b="1" dirty="0"/>
              <a:t>)</a:t>
            </a:r>
            <a:r>
              <a:rPr lang="en-GB" dirty="0"/>
              <a:t>: whose helper virus encodes their capsid. </a:t>
            </a:r>
          </a:p>
          <a:p>
            <a:endParaRPr lang="en-GB" dirty="0"/>
          </a:p>
        </p:txBody>
      </p:sp>
    </p:spTree>
    <p:extLst>
      <p:ext uri="{BB962C8B-B14F-4D97-AF65-F5344CB8AC3E}">
        <p14:creationId xmlns:p14="http://schemas.microsoft.com/office/powerpoint/2010/main" xmlns="" val="392048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D6B3ECB5-D2A9-4B6C-8710-0A9989EF7FFB}" type="slidenum">
              <a:rPr lang="en-US"/>
              <a:pPr/>
              <a:t>7</a:t>
            </a:fld>
            <a:endParaRPr lang="en-US"/>
          </a:p>
        </p:txBody>
      </p:sp>
      <p:pic>
        <p:nvPicPr>
          <p:cNvPr id="53251" name="Picture 2"/>
          <p:cNvPicPr>
            <a:picLocks noChangeAspect="1" noChangeArrowheads="1"/>
          </p:cNvPicPr>
          <p:nvPr/>
        </p:nvPicPr>
        <p:blipFill>
          <a:blip r:embed="rId3"/>
          <a:srcRect b="5208"/>
          <a:stretch>
            <a:fillRect/>
          </a:stretch>
        </p:blipFill>
        <p:spPr bwMode="auto">
          <a:xfrm>
            <a:off x="155575" y="1565275"/>
            <a:ext cx="8777288" cy="4119563"/>
          </a:xfrm>
          <a:prstGeom prst="rect">
            <a:avLst/>
          </a:prstGeom>
          <a:noFill/>
          <a:ln w="9525">
            <a:noFill/>
            <a:miter lim="800000"/>
            <a:headEnd/>
            <a:tailEnd/>
          </a:ln>
        </p:spPr>
      </p:pic>
      <p:sp>
        <p:nvSpPr>
          <p:cNvPr id="183300" name="Oval 4"/>
          <p:cNvSpPr>
            <a:spLocks noChangeArrowheads="1"/>
          </p:cNvSpPr>
          <p:nvPr/>
        </p:nvSpPr>
        <p:spPr bwMode="auto">
          <a:xfrm>
            <a:off x="184150" y="3232150"/>
            <a:ext cx="260350" cy="260350"/>
          </a:xfrm>
          <a:prstGeom prst="ellipse">
            <a:avLst/>
          </a:prstGeom>
          <a:solidFill>
            <a:srgbClr val="0099FF"/>
          </a:solidFill>
          <a:ln w="9525">
            <a:noFill/>
            <a:round/>
            <a:headEnd/>
            <a:tailEnd/>
          </a:ln>
        </p:spPr>
        <p:txBody>
          <a:bodyPr wrap="none" anchor="ctr"/>
          <a:lstStyle/>
          <a:p>
            <a:endParaRPr lang="en-US"/>
          </a:p>
        </p:txBody>
      </p:sp>
      <p:sp>
        <p:nvSpPr>
          <p:cNvPr id="183301" name="Text Box 5"/>
          <p:cNvSpPr txBox="1">
            <a:spLocks noChangeArrowheads="1"/>
          </p:cNvSpPr>
          <p:nvPr/>
        </p:nvSpPr>
        <p:spPr bwMode="auto">
          <a:xfrm>
            <a:off x="157163" y="3211513"/>
            <a:ext cx="292100" cy="304800"/>
          </a:xfrm>
          <a:prstGeom prst="rect">
            <a:avLst/>
          </a:prstGeom>
          <a:noFill/>
          <a:ln w="9525">
            <a:noFill/>
            <a:miter lim="800000"/>
            <a:headEnd/>
            <a:tailEnd/>
          </a:ln>
        </p:spPr>
        <p:txBody>
          <a:bodyPr wrap="none" anchor="ctr">
            <a:spAutoFit/>
          </a:bodyPr>
          <a:lstStyle/>
          <a:p>
            <a:pPr eaLnBrk="0" hangingPunct="0"/>
            <a:r>
              <a:rPr lang="en-US" b="1">
                <a:solidFill>
                  <a:schemeClr val="bg1"/>
                </a:solidFill>
              </a:rPr>
              <a:t>4</a:t>
            </a:r>
          </a:p>
        </p:txBody>
      </p:sp>
      <p:sp>
        <p:nvSpPr>
          <p:cNvPr id="183302" name="Text Box 6"/>
          <p:cNvSpPr txBox="1">
            <a:spLocks noChangeArrowheads="1"/>
          </p:cNvSpPr>
          <p:nvPr/>
        </p:nvSpPr>
        <p:spPr bwMode="auto">
          <a:xfrm>
            <a:off x="392113" y="3225800"/>
            <a:ext cx="1725612" cy="752475"/>
          </a:xfrm>
          <a:prstGeom prst="rect">
            <a:avLst/>
          </a:prstGeom>
          <a:noFill/>
          <a:ln w="9525">
            <a:noFill/>
            <a:miter lim="800000"/>
            <a:headEnd/>
            <a:tailEnd/>
          </a:ln>
        </p:spPr>
        <p:txBody>
          <a:bodyPr>
            <a:spAutoFit/>
          </a:bodyPr>
          <a:lstStyle/>
          <a:p>
            <a:pPr algn="l" eaLnBrk="0" hangingPunct="0">
              <a:lnSpc>
                <a:spcPct val="90000"/>
              </a:lnSpc>
            </a:pPr>
            <a:r>
              <a:rPr lang="en-US" sz="1200" b="1"/>
              <a:t>Maturation:</a:t>
            </a:r>
            <a:br>
              <a:rPr lang="en-US" sz="1200" b="1"/>
            </a:br>
            <a:r>
              <a:rPr lang="en-US" sz="1200" b="1"/>
              <a:t>Viral components are assembled into virions.</a:t>
            </a:r>
          </a:p>
        </p:txBody>
      </p:sp>
      <p:sp>
        <p:nvSpPr>
          <p:cNvPr id="183303" name="Text Box 7"/>
          <p:cNvSpPr txBox="1">
            <a:spLocks noChangeArrowheads="1"/>
          </p:cNvSpPr>
          <p:nvPr/>
        </p:nvSpPr>
        <p:spPr bwMode="auto">
          <a:xfrm>
            <a:off x="6380163" y="1698625"/>
            <a:ext cx="581025" cy="257175"/>
          </a:xfrm>
          <a:prstGeom prst="rect">
            <a:avLst/>
          </a:prstGeom>
          <a:noFill/>
          <a:ln w="9525">
            <a:noFill/>
            <a:miter lim="800000"/>
            <a:headEnd/>
            <a:tailEnd/>
          </a:ln>
        </p:spPr>
        <p:txBody>
          <a:bodyPr anchor="ctr">
            <a:spAutoFit/>
          </a:bodyPr>
          <a:lstStyle/>
          <a:p>
            <a:pPr eaLnBrk="0" hangingPunct="0">
              <a:lnSpc>
                <a:spcPct val="90000"/>
              </a:lnSpc>
            </a:pPr>
            <a:r>
              <a:rPr lang="en-US" sz="1200" b="1"/>
              <a:t>Tail</a:t>
            </a:r>
          </a:p>
        </p:txBody>
      </p:sp>
      <p:sp>
        <p:nvSpPr>
          <p:cNvPr id="183304" name="Oval 8"/>
          <p:cNvSpPr>
            <a:spLocks noChangeArrowheads="1"/>
          </p:cNvSpPr>
          <p:nvPr/>
        </p:nvSpPr>
        <p:spPr bwMode="auto">
          <a:xfrm>
            <a:off x="220663" y="4841875"/>
            <a:ext cx="260350" cy="260350"/>
          </a:xfrm>
          <a:prstGeom prst="ellipse">
            <a:avLst/>
          </a:prstGeom>
          <a:solidFill>
            <a:srgbClr val="0099FF"/>
          </a:solidFill>
          <a:ln w="9525">
            <a:noFill/>
            <a:round/>
            <a:headEnd/>
            <a:tailEnd/>
          </a:ln>
        </p:spPr>
        <p:txBody>
          <a:bodyPr wrap="none" anchor="ctr"/>
          <a:lstStyle/>
          <a:p>
            <a:endParaRPr lang="en-US"/>
          </a:p>
        </p:txBody>
      </p:sp>
      <p:sp>
        <p:nvSpPr>
          <p:cNvPr id="183305" name="Text Box 9"/>
          <p:cNvSpPr txBox="1">
            <a:spLocks noChangeArrowheads="1"/>
          </p:cNvSpPr>
          <p:nvPr/>
        </p:nvSpPr>
        <p:spPr bwMode="auto">
          <a:xfrm>
            <a:off x="193675" y="4821238"/>
            <a:ext cx="292100" cy="304800"/>
          </a:xfrm>
          <a:prstGeom prst="rect">
            <a:avLst/>
          </a:prstGeom>
          <a:noFill/>
          <a:ln w="9525">
            <a:noFill/>
            <a:miter lim="800000"/>
            <a:headEnd/>
            <a:tailEnd/>
          </a:ln>
        </p:spPr>
        <p:txBody>
          <a:bodyPr wrap="none" anchor="ctr">
            <a:spAutoFit/>
          </a:bodyPr>
          <a:lstStyle/>
          <a:p>
            <a:pPr eaLnBrk="0" hangingPunct="0"/>
            <a:r>
              <a:rPr lang="en-US" b="1">
                <a:solidFill>
                  <a:schemeClr val="bg1"/>
                </a:solidFill>
              </a:rPr>
              <a:t>5</a:t>
            </a:r>
          </a:p>
        </p:txBody>
      </p:sp>
      <p:sp>
        <p:nvSpPr>
          <p:cNvPr id="183306" name="Text Box 10"/>
          <p:cNvSpPr txBox="1">
            <a:spLocks noChangeArrowheads="1"/>
          </p:cNvSpPr>
          <p:nvPr/>
        </p:nvSpPr>
        <p:spPr bwMode="auto">
          <a:xfrm>
            <a:off x="428625" y="4835525"/>
            <a:ext cx="1560513" cy="752475"/>
          </a:xfrm>
          <a:prstGeom prst="rect">
            <a:avLst/>
          </a:prstGeom>
          <a:noFill/>
          <a:ln w="9525">
            <a:noFill/>
            <a:miter lim="800000"/>
            <a:headEnd/>
            <a:tailEnd/>
          </a:ln>
        </p:spPr>
        <p:txBody>
          <a:bodyPr>
            <a:spAutoFit/>
          </a:bodyPr>
          <a:lstStyle/>
          <a:p>
            <a:pPr algn="l" eaLnBrk="0" hangingPunct="0">
              <a:lnSpc>
                <a:spcPct val="90000"/>
              </a:lnSpc>
            </a:pPr>
            <a:r>
              <a:rPr lang="en-US" sz="1200" b="1"/>
              <a:t>Release:</a:t>
            </a:r>
            <a:br>
              <a:rPr lang="en-US" sz="1200" b="1"/>
            </a:br>
            <a:r>
              <a:rPr lang="en-US" sz="1200" b="1"/>
              <a:t>Host cell lyses and new virions are released.</a:t>
            </a:r>
          </a:p>
        </p:txBody>
      </p:sp>
      <p:sp>
        <p:nvSpPr>
          <p:cNvPr id="183307" name="Text Box 11"/>
          <p:cNvSpPr txBox="1">
            <a:spLocks noChangeArrowheads="1"/>
          </p:cNvSpPr>
          <p:nvPr/>
        </p:nvSpPr>
        <p:spPr bwMode="auto">
          <a:xfrm>
            <a:off x="7275513" y="1871663"/>
            <a:ext cx="581025" cy="257175"/>
          </a:xfrm>
          <a:prstGeom prst="rect">
            <a:avLst/>
          </a:prstGeom>
          <a:noFill/>
          <a:ln w="9525">
            <a:noFill/>
            <a:miter lim="800000"/>
            <a:headEnd/>
            <a:tailEnd/>
          </a:ln>
        </p:spPr>
        <p:txBody>
          <a:bodyPr anchor="ctr">
            <a:spAutoFit/>
          </a:bodyPr>
          <a:lstStyle/>
          <a:p>
            <a:pPr eaLnBrk="0" hangingPunct="0">
              <a:lnSpc>
                <a:spcPct val="90000"/>
              </a:lnSpc>
            </a:pPr>
            <a:r>
              <a:rPr lang="en-US" sz="1200" b="1"/>
              <a:t>DNA</a:t>
            </a:r>
          </a:p>
        </p:txBody>
      </p:sp>
      <p:sp>
        <p:nvSpPr>
          <p:cNvPr id="183308" name="Text Box 12"/>
          <p:cNvSpPr txBox="1">
            <a:spLocks noChangeArrowheads="1"/>
          </p:cNvSpPr>
          <p:nvPr/>
        </p:nvSpPr>
        <p:spPr bwMode="auto">
          <a:xfrm>
            <a:off x="7877175" y="3625850"/>
            <a:ext cx="717550" cy="257175"/>
          </a:xfrm>
          <a:prstGeom prst="rect">
            <a:avLst/>
          </a:prstGeom>
          <a:noFill/>
          <a:ln w="9525">
            <a:noFill/>
            <a:miter lim="800000"/>
            <a:headEnd/>
            <a:tailEnd/>
          </a:ln>
        </p:spPr>
        <p:txBody>
          <a:bodyPr anchor="ctr">
            <a:spAutoFit/>
          </a:bodyPr>
          <a:lstStyle/>
          <a:p>
            <a:pPr eaLnBrk="0" hangingPunct="0">
              <a:lnSpc>
                <a:spcPct val="90000"/>
              </a:lnSpc>
            </a:pPr>
            <a:r>
              <a:rPr lang="en-US" sz="1200" b="1"/>
              <a:t>Capsid</a:t>
            </a:r>
          </a:p>
        </p:txBody>
      </p:sp>
      <p:sp>
        <p:nvSpPr>
          <p:cNvPr id="183309" name="Text Box 13"/>
          <p:cNvSpPr txBox="1">
            <a:spLocks noChangeArrowheads="1"/>
          </p:cNvSpPr>
          <p:nvPr/>
        </p:nvSpPr>
        <p:spPr bwMode="auto">
          <a:xfrm>
            <a:off x="6415088" y="5207000"/>
            <a:ext cx="1038225" cy="257175"/>
          </a:xfrm>
          <a:prstGeom prst="rect">
            <a:avLst/>
          </a:prstGeom>
          <a:noFill/>
          <a:ln w="9525">
            <a:noFill/>
            <a:miter lim="800000"/>
            <a:headEnd/>
            <a:tailEnd/>
          </a:ln>
        </p:spPr>
        <p:txBody>
          <a:bodyPr anchor="ctr">
            <a:spAutoFit/>
          </a:bodyPr>
          <a:lstStyle/>
          <a:p>
            <a:pPr eaLnBrk="0" hangingPunct="0">
              <a:lnSpc>
                <a:spcPct val="90000"/>
              </a:lnSpc>
            </a:pPr>
            <a:r>
              <a:rPr lang="en-US" sz="1200" b="1"/>
              <a:t>Tail fibers</a:t>
            </a:r>
          </a:p>
        </p:txBody>
      </p:sp>
      <p:sp>
        <p:nvSpPr>
          <p:cNvPr id="53262" name="Footer Placeholder 15"/>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30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33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330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8330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8330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8330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833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8330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83305"/>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83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1" grpId="0" autoUpdateAnimBg="0"/>
      <p:bldP spid="183302" grpId="0" autoUpdateAnimBg="0"/>
      <p:bldP spid="183303" grpId="0" autoUpdateAnimBg="0"/>
      <p:bldP spid="183304" grpId="0" animBg="1"/>
      <p:bldP spid="183305" grpId="0" autoUpdateAnimBg="0"/>
      <p:bldP spid="183306" grpId="0" autoUpdateAnimBg="0"/>
      <p:bldP spid="183307" grpId="0" autoUpdateAnimBg="0"/>
      <p:bldP spid="183308" grpId="0" autoUpdateAnimBg="0"/>
      <p:bldP spid="18330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Virus-Like Agents</a:t>
            </a:r>
            <a:endParaRPr lang="en-GB" sz="32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sv-SE" dirty="0"/>
              <a:t>•</a:t>
            </a:r>
            <a:r>
              <a:rPr lang="sv-SE" b="1" dirty="0"/>
              <a:t>Delta hepatitis (hepatitis delta virus, HDV):</a:t>
            </a:r>
          </a:p>
          <a:p>
            <a:pPr marL="0" indent="0" algn="just">
              <a:buNone/>
            </a:pPr>
            <a:r>
              <a:rPr lang="sv-SE" b="1" dirty="0"/>
              <a:t> </a:t>
            </a:r>
          </a:p>
          <a:p>
            <a:pPr marL="0" indent="0" algn="just">
              <a:buNone/>
            </a:pPr>
            <a:r>
              <a:rPr lang="en-US" dirty="0"/>
              <a:t>–It is a defective pathogen that requires coinfection with hepatitis B virus (HBV) to replicate, i.e. it is considered a satellite. </a:t>
            </a:r>
          </a:p>
          <a:p>
            <a:pPr marL="0" indent="0" algn="just">
              <a:buNone/>
            </a:pPr>
            <a:r>
              <a:rPr lang="en-US" dirty="0"/>
              <a:t>–Significantly increases the severity of HBV infection (i.e. increases the mortality rate to 20%). </a:t>
            </a:r>
          </a:p>
          <a:p>
            <a:pPr marL="0" indent="0" algn="just">
              <a:buNone/>
            </a:pPr>
            <a:r>
              <a:rPr lang="en-US" dirty="0"/>
              <a:t>–Transmitted by blood and can be prevented by vaccination against hepatitis B as it can’t infect without its helper virus. </a:t>
            </a:r>
          </a:p>
          <a:p>
            <a:pPr marL="0" indent="0" algn="just">
              <a:buNone/>
            </a:pPr>
            <a:r>
              <a:rPr lang="en-US" dirty="0"/>
              <a:t>–It has the smallest genome of any known animal virus. </a:t>
            </a:r>
          </a:p>
          <a:p>
            <a:endParaRPr lang="en-GB" dirty="0"/>
          </a:p>
        </p:txBody>
      </p:sp>
    </p:spTree>
    <p:extLst>
      <p:ext uri="{BB962C8B-B14F-4D97-AF65-F5344CB8AC3E}">
        <p14:creationId xmlns:p14="http://schemas.microsoft.com/office/powerpoint/2010/main" xmlns="" val="665506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Virus-Like Agents</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dirty="0"/>
              <a:t>•</a:t>
            </a:r>
            <a:r>
              <a:rPr lang="en-GB" b="1" dirty="0" err="1"/>
              <a:t>Virophages</a:t>
            </a:r>
            <a:r>
              <a:rPr lang="en-GB" b="1" dirty="0"/>
              <a:t>: </a:t>
            </a:r>
          </a:p>
          <a:p>
            <a:pPr marL="0" indent="0" algn="just">
              <a:buNone/>
            </a:pPr>
            <a:r>
              <a:rPr lang="en-US" dirty="0"/>
              <a:t>–Similar to satellite viruses in that they can only replicate in presence of a helper (host) virus but they impair their helper virus’s replication. </a:t>
            </a:r>
          </a:p>
          <a:p>
            <a:pPr marL="0" indent="0" algn="just">
              <a:buNone/>
            </a:pPr>
            <a:r>
              <a:rPr lang="en-US" dirty="0"/>
              <a:t>–e.g. Sputnik virus: it co-infects amoeba cells with a larger virus (</a:t>
            </a:r>
            <a:r>
              <a:rPr lang="en-US" dirty="0" err="1"/>
              <a:t>Mimivirus</a:t>
            </a:r>
            <a:r>
              <a:rPr lang="en-US" dirty="0"/>
              <a:t>) causing the inhibition of its replication.</a:t>
            </a:r>
          </a:p>
          <a:p>
            <a:pPr marL="0" indent="0" algn="just">
              <a:buNone/>
            </a:pPr>
            <a:r>
              <a:rPr lang="en-US" dirty="0"/>
              <a:t> </a:t>
            </a:r>
          </a:p>
          <a:p>
            <a:pPr marL="0" indent="0" algn="just">
              <a:buNone/>
            </a:pPr>
            <a:r>
              <a:rPr lang="en-GB" b="1" dirty="0"/>
              <a:t>•</a:t>
            </a:r>
            <a:r>
              <a:rPr lang="en-GB" b="1" dirty="0" err="1"/>
              <a:t>Viroids</a:t>
            </a:r>
            <a:r>
              <a:rPr lang="en-GB" b="1" dirty="0"/>
              <a:t>: </a:t>
            </a:r>
          </a:p>
          <a:p>
            <a:pPr marL="0" indent="0" algn="just">
              <a:buNone/>
            </a:pPr>
            <a:r>
              <a:rPr lang="en-US" dirty="0"/>
              <a:t>–Infectious RNA particles smaller than a virus &amp; don’t require a helper virus for their replication. </a:t>
            </a:r>
          </a:p>
          <a:p>
            <a:pPr marL="0" indent="0" algn="just">
              <a:buNone/>
            </a:pPr>
            <a:r>
              <a:rPr lang="en-GB" dirty="0"/>
              <a:t>–Usually cause plant diseases. </a:t>
            </a:r>
          </a:p>
          <a:p>
            <a:endParaRPr lang="en-GB" dirty="0"/>
          </a:p>
        </p:txBody>
      </p:sp>
    </p:spTree>
    <p:extLst>
      <p:ext uri="{BB962C8B-B14F-4D97-AF65-F5344CB8AC3E}">
        <p14:creationId xmlns:p14="http://schemas.microsoft.com/office/powerpoint/2010/main" xmlns="" val="1931230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Virus-Like Agents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GB" b="1" dirty="0"/>
              <a:t>•Prions: </a:t>
            </a:r>
          </a:p>
          <a:p>
            <a:pPr marL="0" indent="0" algn="just">
              <a:buNone/>
            </a:pPr>
            <a:endParaRPr lang="en-GB" b="1" dirty="0"/>
          </a:p>
          <a:p>
            <a:pPr marL="0" indent="0" algn="just">
              <a:buNone/>
            </a:pPr>
            <a:r>
              <a:rPr lang="en-US" dirty="0"/>
              <a:t>–Small proteinaceous infectious particle, that cause neurological degenerative diseases such as ‘mad cow disease’. </a:t>
            </a:r>
          </a:p>
          <a:p>
            <a:pPr marL="0" indent="0" algn="just">
              <a:buNone/>
            </a:pPr>
            <a:r>
              <a:rPr lang="en-US" dirty="0"/>
              <a:t>In cattle, it is called bovine spongiform encephalopathy (BSE); while in humans, it is called </a:t>
            </a:r>
            <a:r>
              <a:rPr lang="en-US" dirty="0" err="1"/>
              <a:t>Creutzfeldt</a:t>
            </a:r>
            <a:r>
              <a:rPr lang="en-US" dirty="0"/>
              <a:t>–</a:t>
            </a:r>
            <a:r>
              <a:rPr lang="en-US" dirty="0" err="1"/>
              <a:t>Jakob</a:t>
            </a:r>
            <a:r>
              <a:rPr lang="en-US" dirty="0"/>
              <a:t> disease (CJD). </a:t>
            </a:r>
          </a:p>
          <a:p>
            <a:pPr marL="0" indent="0" algn="just">
              <a:buNone/>
            </a:pPr>
            <a:r>
              <a:rPr lang="en-GB" dirty="0"/>
              <a:t>–Characteristics of prions: </a:t>
            </a:r>
          </a:p>
          <a:p>
            <a:pPr marL="514350" indent="-514350" algn="just">
              <a:buFont typeface="+mj-lt"/>
              <a:buAutoNum type="arabicPeriod"/>
            </a:pPr>
            <a:r>
              <a:rPr lang="en-US" dirty="0"/>
              <a:t>Resistant to inactivation by heating to 90°C, which usually inactivates viruses.</a:t>
            </a:r>
          </a:p>
          <a:p>
            <a:pPr marL="514350" indent="-514350" algn="just">
              <a:buFont typeface="+mj-lt"/>
              <a:buAutoNum type="arabicPeriod"/>
            </a:pPr>
            <a:r>
              <a:rPr lang="en-US" dirty="0"/>
              <a:t>Prion infection is not sensitive to radiation treatment that damages virus genomes. </a:t>
            </a:r>
          </a:p>
          <a:p>
            <a:pPr marL="514350" indent="-514350" algn="just">
              <a:buFont typeface="+mj-lt"/>
              <a:buAutoNum type="arabicPeriod"/>
            </a:pPr>
            <a:r>
              <a:rPr lang="en-US" dirty="0"/>
              <a:t>Not destroyed by enzymes that digest DNA or RNA. </a:t>
            </a:r>
          </a:p>
          <a:p>
            <a:pPr marL="514350" indent="-514350" algn="just">
              <a:buFont typeface="+mj-lt"/>
              <a:buAutoNum type="arabicPeriod"/>
            </a:pPr>
            <a:r>
              <a:rPr lang="en-US" dirty="0"/>
              <a:t>Sensitive to protein denaturing agents, such as phenol and urea. </a:t>
            </a:r>
          </a:p>
          <a:p>
            <a:endParaRPr lang="en-GB" dirty="0"/>
          </a:p>
        </p:txBody>
      </p:sp>
    </p:spTree>
    <p:extLst>
      <p:ext uri="{BB962C8B-B14F-4D97-AF65-F5344CB8AC3E}">
        <p14:creationId xmlns:p14="http://schemas.microsoft.com/office/powerpoint/2010/main" xmlns="" val="2560447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Virus-Like Agents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GB" b="1" dirty="0"/>
              <a:t>•Prions: </a:t>
            </a:r>
          </a:p>
          <a:p>
            <a:pPr marL="0" indent="0" algn="just">
              <a:buNone/>
            </a:pPr>
            <a:r>
              <a:rPr lang="en-US" dirty="0"/>
              <a:t>–Prions are normal proteins that become </a:t>
            </a:r>
            <a:r>
              <a:rPr lang="en-US" b="1" dirty="0"/>
              <a:t>folded incorrectly</a:t>
            </a:r>
            <a:r>
              <a:rPr lang="en-US" dirty="0"/>
              <a:t>, possibly as a result of a mutation. </a:t>
            </a:r>
          </a:p>
          <a:p>
            <a:pPr marL="0" indent="0" algn="just">
              <a:buNone/>
            </a:pPr>
            <a:r>
              <a:rPr lang="en-US" dirty="0"/>
              <a:t>– The harmless normal proteins, from which prions are produced, are found on the plasma membrane of many mammalian cells, especially brain cells. </a:t>
            </a:r>
          </a:p>
          <a:p>
            <a:pPr marL="0" indent="0" algn="just">
              <a:buNone/>
            </a:pPr>
            <a:r>
              <a:rPr lang="en-US" dirty="0"/>
              <a:t>–The prion proteins (</a:t>
            </a:r>
            <a:r>
              <a:rPr lang="en-US" i="1" dirty="0" err="1"/>
              <a:t>PrP</a:t>
            </a:r>
            <a:r>
              <a:rPr lang="en-US" dirty="0"/>
              <a:t>) are thought to stick together inside cells, forming small fibers, or fibrils. </a:t>
            </a:r>
          </a:p>
          <a:p>
            <a:pPr marL="0" indent="0" algn="just">
              <a:buNone/>
            </a:pPr>
            <a:r>
              <a:rPr lang="en-US" dirty="0"/>
              <a:t>– Because the fibrils cannot be organized in the plasma membrane correctly, such aggregations eventually kill the cell. </a:t>
            </a:r>
          </a:p>
          <a:p>
            <a:pPr marL="0" indent="0" algn="just">
              <a:buNone/>
            </a:pPr>
            <a:r>
              <a:rPr lang="en-US" dirty="0"/>
              <a:t>–Prions are believed to cause other copies of the normal protein to fold improperly and hence spread the disease. </a:t>
            </a:r>
          </a:p>
          <a:p>
            <a:pPr marL="0" indent="0" algn="just">
              <a:buNone/>
            </a:pPr>
            <a:r>
              <a:rPr lang="en-US" dirty="0"/>
              <a:t>–Prions move easily from one species to another (by injection or ingestion of contaminated food). </a:t>
            </a:r>
          </a:p>
          <a:p>
            <a:endParaRPr lang="en-GB" dirty="0"/>
          </a:p>
        </p:txBody>
      </p:sp>
    </p:spTree>
    <p:extLst>
      <p:ext uri="{BB962C8B-B14F-4D97-AF65-F5344CB8AC3E}">
        <p14:creationId xmlns:p14="http://schemas.microsoft.com/office/powerpoint/2010/main" xmlns="" val="3101153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Treatment of Animal Viral Infections</a:t>
            </a:r>
            <a:endParaRPr lang="en-GB" sz="3200" b="1" dirty="0"/>
          </a:p>
        </p:txBody>
      </p:sp>
      <p:sp>
        <p:nvSpPr>
          <p:cNvPr id="3" name="Content Placeholder 2"/>
          <p:cNvSpPr>
            <a:spLocks noGrp="1"/>
          </p:cNvSpPr>
          <p:nvPr>
            <p:ph idx="1"/>
          </p:nvPr>
        </p:nvSpPr>
        <p:spPr/>
        <p:txBody>
          <a:bodyPr/>
          <a:lstStyle/>
          <a:p>
            <a:pPr algn="just">
              <a:defRPr/>
            </a:pPr>
            <a:endParaRPr lang="en-US" sz="2800" dirty="0"/>
          </a:p>
          <a:p>
            <a:pPr algn="just">
              <a:defRPr/>
            </a:pPr>
            <a:r>
              <a:rPr lang="en-US" sz="2800" dirty="0"/>
              <a:t>Because they are not bacteria, antibiotics are ineffective.</a:t>
            </a:r>
          </a:p>
          <a:p>
            <a:pPr algn="just">
              <a:defRPr/>
            </a:pPr>
            <a:r>
              <a:rPr lang="en-US" sz="2800" dirty="0"/>
              <a:t>Antiviral drugs block virus replication by targeting one of the steps in the viral life cycle.</a:t>
            </a:r>
          </a:p>
          <a:p>
            <a:pPr algn="just">
              <a:defRPr/>
            </a:pPr>
            <a:r>
              <a:rPr lang="en-US" sz="2800" dirty="0"/>
              <a:t>Interferon shows potential for treating and preventing viral infections.</a:t>
            </a:r>
          </a:p>
          <a:p>
            <a:pPr algn="just">
              <a:defRPr/>
            </a:pPr>
            <a:r>
              <a:rPr lang="en-US" sz="2800" dirty="0"/>
              <a:t>Vaccines stimulate immunity.</a:t>
            </a:r>
          </a:p>
          <a:p>
            <a:endParaRPr lang="en-GB" dirty="0"/>
          </a:p>
        </p:txBody>
      </p:sp>
    </p:spTree>
    <p:extLst>
      <p:ext uri="{BB962C8B-B14F-4D97-AF65-F5344CB8AC3E}">
        <p14:creationId xmlns:p14="http://schemas.microsoft.com/office/powerpoint/2010/main" xmlns="" val="777322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96540" y="207010"/>
            <a:ext cx="3549015" cy="13563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8572" y="1182369"/>
            <a:ext cx="5197316" cy="54470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4342" y="3216910"/>
            <a:ext cx="244793" cy="41211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4342" y="3656329"/>
            <a:ext cx="244793" cy="41148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4342" y="4095115"/>
            <a:ext cx="244793" cy="411480"/>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828801" y="190246"/>
            <a:ext cx="4225384" cy="689932"/>
          </a:xfrm>
          <a:prstGeom prst="rect">
            <a:avLst/>
          </a:prstGeom>
        </p:spPr>
        <p:txBody>
          <a:bodyPr vert="horz" wrap="square" lIns="0" tIns="12700" rIns="0" bIns="0" rtlCol="0">
            <a:spAutoFit/>
          </a:bodyPr>
          <a:lstStyle/>
          <a:p>
            <a:pPr marL="12700">
              <a:lnSpc>
                <a:spcPct val="100000"/>
              </a:lnSpc>
              <a:spcBef>
                <a:spcPts val="100"/>
              </a:spcBef>
            </a:pPr>
            <a:r>
              <a:rPr spc="-5" dirty="0"/>
              <a:t>DISTRIBUTION</a:t>
            </a:r>
          </a:p>
        </p:txBody>
      </p:sp>
      <p:sp>
        <p:nvSpPr>
          <p:cNvPr id="8" name="object 8"/>
          <p:cNvSpPr txBox="1"/>
          <p:nvPr/>
        </p:nvSpPr>
        <p:spPr>
          <a:xfrm>
            <a:off x="187070" y="2051430"/>
            <a:ext cx="3491865" cy="3937616"/>
          </a:xfrm>
          <a:prstGeom prst="rect">
            <a:avLst/>
          </a:prstGeom>
        </p:spPr>
        <p:txBody>
          <a:bodyPr vert="horz" wrap="square" lIns="0" tIns="13335" rIns="0" bIns="0" rtlCol="0">
            <a:spAutoFit/>
          </a:bodyPr>
          <a:lstStyle/>
          <a:p>
            <a:pPr marL="355600" marR="461009" indent="-342900">
              <a:lnSpc>
                <a:spcPct val="99800"/>
              </a:lnSpc>
              <a:spcBef>
                <a:spcPts val="105"/>
              </a:spcBef>
              <a:buFont typeface="Arial"/>
              <a:buChar char="•"/>
              <a:tabLst>
                <a:tab pos="354965" algn="l"/>
                <a:tab pos="355600" algn="l"/>
              </a:tabLst>
            </a:pPr>
            <a:r>
              <a:rPr sz="2400" dirty="0">
                <a:solidFill>
                  <a:srgbClr val="455F51"/>
                </a:solidFill>
                <a:latin typeface="Palatino Linotype"/>
                <a:cs typeface="Palatino Linotype"/>
              </a:rPr>
              <a:t>The virus </a:t>
            </a:r>
            <a:r>
              <a:rPr sz="2400" spc="-5" dirty="0">
                <a:solidFill>
                  <a:srgbClr val="455F51"/>
                </a:solidFill>
                <a:latin typeface="Palatino Linotype"/>
                <a:cs typeface="Palatino Linotype"/>
              </a:rPr>
              <a:t>is distributed </a:t>
            </a:r>
            <a:r>
              <a:rPr sz="2400" dirty="0">
                <a:solidFill>
                  <a:srgbClr val="455F51"/>
                </a:solidFill>
                <a:latin typeface="Palatino Linotype"/>
                <a:cs typeface="Palatino Linotype"/>
              </a:rPr>
              <a:t>at  </a:t>
            </a:r>
            <a:r>
              <a:rPr sz="2400" spc="-5" dirty="0">
                <a:solidFill>
                  <a:srgbClr val="455F51"/>
                </a:solidFill>
                <a:latin typeface="Palatino Linotype"/>
                <a:cs typeface="Palatino Linotype"/>
              </a:rPr>
              <a:t>random </a:t>
            </a:r>
            <a:r>
              <a:rPr sz="2400" dirty="0">
                <a:solidFill>
                  <a:srgbClr val="455F51"/>
                </a:solidFill>
                <a:latin typeface="Palatino Linotype"/>
                <a:cs typeface="Palatino Linotype"/>
              </a:rPr>
              <a:t>and can </a:t>
            </a:r>
            <a:r>
              <a:rPr sz="2400" spc="-5" dirty="0">
                <a:solidFill>
                  <a:srgbClr val="455F51"/>
                </a:solidFill>
                <a:latin typeface="Palatino Linotype"/>
                <a:cs typeface="Palatino Linotype"/>
              </a:rPr>
              <a:t>be </a:t>
            </a:r>
            <a:r>
              <a:rPr sz="2400" dirty="0">
                <a:solidFill>
                  <a:srgbClr val="455F51"/>
                </a:solidFill>
                <a:latin typeface="Palatino Linotype"/>
                <a:cs typeface="Palatino Linotype"/>
              </a:rPr>
              <a:t>found</a:t>
            </a:r>
            <a:r>
              <a:rPr sz="2400" spc="-60" dirty="0">
                <a:solidFill>
                  <a:srgbClr val="455F51"/>
                </a:solidFill>
                <a:latin typeface="Palatino Linotype"/>
                <a:cs typeface="Palatino Linotype"/>
              </a:rPr>
              <a:t> </a:t>
            </a:r>
            <a:r>
              <a:rPr sz="2400" dirty="0">
                <a:solidFill>
                  <a:srgbClr val="455F51"/>
                </a:solidFill>
                <a:latin typeface="Palatino Linotype"/>
                <a:cs typeface="Palatino Linotype"/>
              </a:rPr>
              <a:t>in  different </a:t>
            </a:r>
            <a:r>
              <a:rPr sz="2400" spc="-5" dirty="0">
                <a:solidFill>
                  <a:srgbClr val="455F51"/>
                </a:solidFill>
                <a:latin typeface="Palatino Linotype"/>
                <a:cs typeface="Palatino Linotype"/>
              </a:rPr>
              <a:t>parts </a:t>
            </a:r>
            <a:r>
              <a:rPr sz="2400" dirty="0">
                <a:solidFill>
                  <a:srgbClr val="455F51"/>
                </a:solidFill>
                <a:latin typeface="Palatino Linotype"/>
                <a:cs typeface="Palatino Linotype"/>
              </a:rPr>
              <a:t>of</a:t>
            </a:r>
            <a:r>
              <a:rPr sz="2400" spc="-40" dirty="0">
                <a:solidFill>
                  <a:srgbClr val="455F51"/>
                </a:solidFill>
                <a:latin typeface="Palatino Linotype"/>
                <a:cs typeface="Palatino Linotype"/>
              </a:rPr>
              <a:t> </a:t>
            </a:r>
            <a:r>
              <a:rPr sz="2400" dirty="0">
                <a:solidFill>
                  <a:srgbClr val="455F51"/>
                </a:solidFill>
                <a:latin typeface="Palatino Linotype"/>
                <a:cs typeface="Palatino Linotype"/>
              </a:rPr>
              <a:t>seed</a:t>
            </a:r>
            <a:endParaRPr sz="2400">
              <a:latin typeface="Palatino Linotype"/>
              <a:cs typeface="Palatino Linotype"/>
            </a:endParaRPr>
          </a:p>
          <a:p>
            <a:pPr marL="518159" indent="-505459">
              <a:lnSpc>
                <a:spcPct val="100000"/>
              </a:lnSpc>
              <a:spcBef>
                <a:spcPts val="575"/>
              </a:spcBef>
              <a:buFont typeface="Arial"/>
              <a:buChar char="•"/>
              <a:tabLst>
                <a:tab pos="518159" algn="l"/>
                <a:tab pos="518795" algn="l"/>
              </a:tabLst>
            </a:pPr>
            <a:r>
              <a:rPr sz="2400" spc="-5" dirty="0">
                <a:solidFill>
                  <a:srgbClr val="455F51"/>
                </a:solidFill>
                <a:latin typeface="Palatino Linotype"/>
                <a:cs typeface="Palatino Linotype"/>
              </a:rPr>
              <a:t>Embryo; </a:t>
            </a:r>
            <a:r>
              <a:rPr sz="2400" spc="-55" dirty="0">
                <a:solidFill>
                  <a:srgbClr val="455F51"/>
                </a:solidFill>
                <a:latin typeface="Palatino Linotype"/>
                <a:cs typeface="Palatino Linotype"/>
              </a:rPr>
              <a:t>BCMV, </a:t>
            </a:r>
            <a:r>
              <a:rPr sz="2400" spc="-50" dirty="0">
                <a:solidFill>
                  <a:srgbClr val="455F51"/>
                </a:solidFill>
                <a:latin typeface="Palatino Linotype"/>
                <a:cs typeface="Palatino Linotype"/>
              </a:rPr>
              <a:t>CpMv,</a:t>
            </a:r>
            <a:r>
              <a:rPr sz="2400" spc="-95" dirty="0">
                <a:solidFill>
                  <a:srgbClr val="455F51"/>
                </a:solidFill>
                <a:latin typeface="Palatino Linotype"/>
                <a:cs typeface="Palatino Linotype"/>
              </a:rPr>
              <a:t> </a:t>
            </a:r>
            <a:r>
              <a:rPr sz="2400" dirty="0">
                <a:solidFill>
                  <a:srgbClr val="455F51"/>
                </a:solidFill>
                <a:latin typeface="Palatino Linotype"/>
                <a:cs typeface="Palatino Linotype"/>
              </a:rPr>
              <a:t>TRSV</a:t>
            </a:r>
            <a:endParaRPr sz="2400">
              <a:latin typeface="Palatino Linotype"/>
              <a:cs typeface="Palatino Linotype"/>
            </a:endParaRPr>
          </a:p>
          <a:p>
            <a:pPr marL="518159" indent="-505459">
              <a:lnSpc>
                <a:spcPct val="100000"/>
              </a:lnSpc>
              <a:spcBef>
                <a:spcPts val="580"/>
              </a:spcBef>
              <a:buFont typeface="Arial"/>
              <a:buChar char="•"/>
              <a:tabLst>
                <a:tab pos="518159" algn="l"/>
                <a:tab pos="518795" algn="l"/>
              </a:tabLst>
            </a:pPr>
            <a:r>
              <a:rPr sz="2400" spc="-5" dirty="0">
                <a:solidFill>
                  <a:srgbClr val="455F51"/>
                </a:solidFill>
                <a:latin typeface="Palatino Linotype"/>
                <a:cs typeface="Palatino Linotype"/>
              </a:rPr>
              <a:t>Endosperm:</a:t>
            </a:r>
            <a:r>
              <a:rPr sz="2400" dirty="0">
                <a:solidFill>
                  <a:srgbClr val="455F51"/>
                </a:solidFill>
                <a:latin typeface="Palatino Linotype"/>
                <a:cs typeface="Palatino Linotype"/>
              </a:rPr>
              <a:t> BSMV</a:t>
            </a:r>
            <a:endParaRPr sz="2400">
              <a:latin typeface="Palatino Linotype"/>
              <a:cs typeface="Palatino Linotype"/>
            </a:endParaRPr>
          </a:p>
          <a:p>
            <a:pPr marL="518159" indent="-505459">
              <a:lnSpc>
                <a:spcPct val="100000"/>
              </a:lnSpc>
              <a:spcBef>
                <a:spcPts val="575"/>
              </a:spcBef>
              <a:buFont typeface="Arial"/>
              <a:buChar char="•"/>
              <a:tabLst>
                <a:tab pos="518159" algn="l"/>
                <a:tab pos="518795" algn="l"/>
              </a:tabLst>
            </a:pPr>
            <a:r>
              <a:rPr sz="2400" dirty="0">
                <a:solidFill>
                  <a:srgbClr val="455F51"/>
                </a:solidFill>
                <a:latin typeface="Palatino Linotype"/>
                <a:cs typeface="Palatino Linotype"/>
              </a:rPr>
              <a:t>Seed coat: </a:t>
            </a:r>
            <a:r>
              <a:rPr sz="2400" spc="-55" dirty="0">
                <a:solidFill>
                  <a:srgbClr val="455F51"/>
                </a:solidFill>
                <a:latin typeface="Palatino Linotype"/>
                <a:cs typeface="Palatino Linotype"/>
              </a:rPr>
              <a:t>BCMV, </a:t>
            </a:r>
            <a:r>
              <a:rPr sz="2400" spc="-65" dirty="0">
                <a:solidFill>
                  <a:srgbClr val="455F51"/>
                </a:solidFill>
                <a:latin typeface="Palatino Linotype"/>
                <a:cs typeface="Palatino Linotype"/>
              </a:rPr>
              <a:t>TMV,</a:t>
            </a:r>
            <a:r>
              <a:rPr sz="2400" spc="-160" dirty="0">
                <a:solidFill>
                  <a:srgbClr val="455F51"/>
                </a:solidFill>
                <a:latin typeface="Palatino Linotype"/>
                <a:cs typeface="Palatino Linotype"/>
              </a:rPr>
              <a:t> </a:t>
            </a:r>
            <a:r>
              <a:rPr sz="2400" dirty="0">
                <a:solidFill>
                  <a:srgbClr val="455F51"/>
                </a:solidFill>
                <a:latin typeface="Palatino Linotype"/>
                <a:cs typeface="Palatino Linotype"/>
              </a:rPr>
              <a:t>TSWV</a:t>
            </a:r>
            <a:endParaRPr sz="2400">
              <a:latin typeface="Palatino Linotype"/>
              <a:cs typeface="Palatino Linotype"/>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2673" y="2514600"/>
            <a:ext cx="4449127" cy="24917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9F9F6B73-3C84-4E73-BF88-E2A77E49AF40}" type="slidenum">
              <a:rPr lang="en-US"/>
              <a:pPr/>
              <a:t>8</a:t>
            </a:fld>
            <a:endParaRPr lang="en-US"/>
          </a:p>
        </p:txBody>
      </p:sp>
      <p:sp>
        <p:nvSpPr>
          <p:cNvPr id="184322" name="Rectangle 2"/>
          <p:cNvSpPr>
            <a:spLocks noGrp="1" noChangeArrowheads="1"/>
          </p:cNvSpPr>
          <p:nvPr>
            <p:ph type="title"/>
          </p:nvPr>
        </p:nvSpPr>
        <p:spPr>
          <a:xfrm>
            <a:off x="990600" y="533400"/>
            <a:ext cx="72390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One-step Growth Curve</a:t>
            </a:r>
          </a:p>
        </p:txBody>
      </p:sp>
      <p:pic>
        <p:nvPicPr>
          <p:cNvPr id="54276" name="Picture 4"/>
          <p:cNvPicPr>
            <a:picLocks noChangeAspect="1" noChangeArrowheads="1"/>
          </p:cNvPicPr>
          <p:nvPr/>
        </p:nvPicPr>
        <p:blipFill>
          <a:blip r:embed="rId3"/>
          <a:srcRect b="6036"/>
          <a:stretch>
            <a:fillRect/>
          </a:stretch>
        </p:blipFill>
        <p:spPr bwMode="auto">
          <a:xfrm>
            <a:off x="155575" y="1816100"/>
            <a:ext cx="8821738" cy="3646488"/>
          </a:xfrm>
          <a:prstGeom prst="rect">
            <a:avLst/>
          </a:prstGeom>
          <a:noFill/>
          <a:ln w="9525">
            <a:noFill/>
            <a:miter lim="800000"/>
            <a:headEnd/>
            <a:tailEnd/>
          </a:ln>
        </p:spPr>
      </p:pic>
      <p:sp>
        <p:nvSpPr>
          <p:cNvPr id="54277" name="Footer Placeholder 6"/>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7"/>
          <p:cNvSpPr>
            <a:spLocks noGrp="1"/>
          </p:cNvSpPr>
          <p:nvPr>
            <p:ph type="sldNum" sz="quarter" idx="12"/>
          </p:nvPr>
        </p:nvSpPr>
        <p:spPr>
          <a:noFill/>
        </p:spPr>
        <p:txBody>
          <a:bodyPr/>
          <a:lstStyle/>
          <a:p>
            <a:fld id="{F55E6319-A3B1-41B2-B45D-0418DC5871CC}" type="slidenum">
              <a:rPr lang="en-US"/>
              <a:pPr/>
              <a:t>9</a:t>
            </a:fld>
            <a:endParaRPr lang="en-US"/>
          </a:p>
        </p:txBody>
      </p:sp>
      <p:sp>
        <p:nvSpPr>
          <p:cNvPr id="107522" name="Rectangle 2"/>
          <p:cNvSpPr>
            <a:spLocks noGrp="1" noChangeArrowheads="1"/>
          </p:cNvSpPr>
          <p:nvPr>
            <p:ph type="title"/>
          </p:nvPr>
        </p:nvSpPr>
        <p:spPr>
          <a:xfrm>
            <a:off x="838200" y="381000"/>
            <a:ext cx="6781800" cy="609600"/>
          </a:xfrm>
        </p:spPr>
        <p:txBody>
          <a:bodyPr>
            <a:normAutofit fontScale="90000"/>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Viral Latency</a:t>
            </a:r>
          </a:p>
        </p:txBody>
      </p:sp>
      <p:sp>
        <p:nvSpPr>
          <p:cNvPr id="107523" name="Rectangle 3"/>
          <p:cNvSpPr>
            <a:spLocks noGrp="1" noChangeArrowheads="1"/>
          </p:cNvSpPr>
          <p:nvPr>
            <p:ph type="body" sz="half" idx="1"/>
          </p:nvPr>
        </p:nvSpPr>
        <p:spPr>
          <a:xfrm>
            <a:off x="381000" y="1219200"/>
            <a:ext cx="8077200" cy="5181600"/>
          </a:xfrm>
        </p:spPr>
        <p:txBody>
          <a:bodyPr>
            <a:normAutofit lnSpcReduction="10000"/>
          </a:bodyPr>
          <a:lstStyle/>
          <a:p>
            <a:pPr marL="0" indent="0" eaLnBrk="1" hangingPunct="1">
              <a:lnSpc>
                <a:spcPct val="90000"/>
              </a:lnSpc>
            </a:pPr>
            <a:r>
              <a:rPr lang="en-US" sz="3600" smtClean="0">
                <a:latin typeface="Comic Sans MS" pitchFamily="66" charset="0"/>
              </a:rPr>
              <a:t>Some viruses have the ability to become </a:t>
            </a:r>
            <a:r>
              <a:rPr lang="en-US" sz="3600" smtClean="0">
                <a:solidFill>
                  <a:srgbClr val="FFFF00"/>
                </a:solidFill>
                <a:latin typeface="Comic Sans MS" pitchFamily="66" charset="0"/>
              </a:rPr>
              <a:t>dormant</a:t>
            </a:r>
            <a:r>
              <a:rPr lang="en-US" sz="3600" smtClean="0">
                <a:latin typeface="Comic Sans MS" pitchFamily="66" charset="0"/>
              </a:rPr>
              <a:t> inside the cell</a:t>
            </a:r>
          </a:p>
          <a:p>
            <a:pPr marL="0" indent="0" eaLnBrk="1" hangingPunct="1">
              <a:lnSpc>
                <a:spcPct val="90000"/>
              </a:lnSpc>
            </a:pPr>
            <a:r>
              <a:rPr lang="en-US" sz="3600" smtClean="0">
                <a:latin typeface="Comic Sans MS" pitchFamily="66" charset="0"/>
              </a:rPr>
              <a:t>Called </a:t>
            </a:r>
            <a:r>
              <a:rPr lang="en-US" sz="3600" smtClean="0">
                <a:solidFill>
                  <a:srgbClr val="FFFF00"/>
                </a:solidFill>
                <a:latin typeface="Comic Sans MS" pitchFamily="66" charset="0"/>
              </a:rPr>
              <a:t>latent viruses</a:t>
            </a:r>
          </a:p>
          <a:p>
            <a:pPr marL="0" indent="0" eaLnBrk="1" hangingPunct="1">
              <a:lnSpc>
                <a:spcPct val="90000"/>
              </a:lnSpc>
            </a:pPr>
            <a:r>
              <a:rPr lang="en-US" sz="3600" smtClean="0">
                <a:latin typeface="Comic Sans MS" pitchFamily="66" charset="0"/>
              </a:rPr>
              <a:t>They may remain </a:t>
            </a:r>
            <a:r>
              <a:rPr lang="en-US" sz="3600" smtClean="0">
                <a:solidFill>
                  <a:srgbClr val="FFFF00"/>
                </a:solidFill>
                <a:latin typeface="Comic Sans MS" pitchFamily="66" charset="0"/>
              </a:rPr>
              <a:t>inactive</a:t>
            </a:r>
            <a:r>
              <a:rPr lang="en-US" sz="3600" smtClean="0">
                <a:latin typeface="Comic Sans MS" pitchFamily="66" charset="0"/>
              </a:rPr>
              <a:t> for long periods of time (years)</a:t>
            </a:r>
          </a:p>
          <a:p>
            <a:pPr marL="0" indent="0" eaLnBrk="1" hangingPunct="1">
              <a:lnSpc>
                <a:spcPct val="90000"/>
              </a:lnSpc>
            </a:pPr>
            <a:r>
              <a:rPr lang="en-US" sz="3600" smtClean="0">
                <a:latin typeface="Comic Sans MS" pitchFamily="66" charset="0"/>
              </a:rPr>
              <a:t>Later, they </a:t>
            </a:r>
            <a:r>
              <a:rPr lang="en-US" sz="3600" smtClean="0">
                <a:solidFill>
                  <a:srgbClr val="FFFF00"/>
                </a:solidFill>
                <a:latin typeface="Comic Sans MS" pitchFamily="66" charset="0"/>
              </a:rPr>
              <a:t>activate</a:t>
            </a:r>
            <a:r>
              <a:rPr lang="en-US" sz="3600" smtClean="0">
                <a:latin typeface="Comic Sans MS" pitchFamily="66" charset="0"/>
              </a:rPr>
              <a:t> to produce new viruses </a:t>
            </a:r>
            <a:r>
              <a:rPr lang="en-US" sz="3600" smtClean="0">
                <a:solidFill>
                  <a:srgbClr val="FFFF00"/>
                </a:solidFill>
                <a:latin typeface="Comic Sans MS" pitchFamily="66" charset="0"/>
              </a:rPr>
              <a:t>in response to some external signal</a:t>
            </a:r>
          </a:p>
          <a:p>
            <a:pPr marL="0" indent="0" eaLnBrk="1" hangingPunct="1">
              <a:lnSpc>
                <a:spcPct val="90000"/>
              </a:lnSpc>
            </a:pPr>
            <a:r>
              <a:rPr lang="en-US" sz="3600" smtClean="0">
                <a:solidFill>
                  <a:srgbClr val="82003B"/>
                </a:solidFill>
                <a:latin typeface="Comic Sans MS" pitchFamily="66" charset="0"/>
              </a:rPr>
              <a:t>HIV</a:t>
            </a:r>
            <a:r>
              <a:rPr lang="en-US" sz="3600" smtClean="0">
                <a:solidFill>
                  <a:srgbClr val="FFFF00"/>
                </a:solidFill>
                <a:latin typeface="Comic Sans MS" pitchFamily="66" charset="0"/>
              </a:rPr>
              <a:t> and </a:t>
            </a:r>
            <a:r>
              <a:rPr lang="en-US" sz="3600" smtClean="0">
                <a:solidFill>
                  <a:srgbClr val="82003B"/>
                </a:solidFill>
                <a:latin typeface="Comic Sans MS" pitchFamily="66" charset="0"/>
              </a:rPr>
              <a:t>Herpes</a:t>
            </a:r>
            <a:r>
              <a:rPr lang="en-US" sz="3600" smtClean="0">
                <a:solidFill>
                  <a:srgbClr val="FFFF00"/>
                </a:solidFill>
                <a:latin typeface="Comic Sans MS" pitchFamily="66" charset="0"/>
              </a:rPr>
              <a:t> viruses are examples</a:t>
            </a:r>
            <a:endParaRPr lang="en-US" sz="1600" smtClean="0">
              <a:solidFill>
                <a:srgbClr val="FFFF00"/>
              </a:solidFill>
            </a:endParaRPr>
          </a:p>
        </p:txBody>
      </p:sp>
      <p:sp>
        <p:nvSpPr>
          <p:cNvPr id="55301"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box(in)">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box(in)">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box(in)">
                                      <p:cBhvr>
                                        <p:cTn id="17" dur="5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box(in)">
                                      <p:cBhvr>
                                        <p:cTn id="22" dur="500"/>
                                        <p:tgtEl>
                                          <p:spTgt spid="107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box(in)">
                                      <p:cBhvr>
                                        <p:cTn id="27" dur="5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4025</Words>
  <Application>Microsoft Office PowerPoint</Application>
  <PresentationFormat>On-screen Show (4:3)</PresentationFormat>
  <Paragraphs>523</Paragraphs>
  <Slides>76</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Office Theme</vt:lpstr>
      <vt:lpstr>Document</vt:lpstr>
      <vt:lpstr>Clip</vt:lpstr>
      <vt:lpstr>Replication of Viruses   Dr. Sonal Mishra</vt:lpstr>
      <vt:lpstr>Viral Attack</vt:lpstr>
      <vt:lpstr>5 Steps of Lytic Cycle</vt:lpstr>
      <vt:lpstr>Bacteriophage Replication</vt:lpstr>
      <vt:lpstr>Lytic Cycle Review</vt:lpstr>
      <vt:lpstr>Slide 6</vt:lpstr>
      <vt:lpstr>Slide 7</vt:lpstr>
      <vt:lpstr>One-step Growth Curve</vt:lpstr>
      <vt:lpstr>Viral Latency</vt:lpstr>
      <vt:lpstr>Lysogenic Cycle</vt:lpstr>
      <vt:lpstr>Lysogenic Cycle</vt:lpstr>
      <vt:lpstr>Viral Latency</vt:lpstr>
      <vt:lpstr>Virulent Viruses</vt:lpstr>
      <vt:lpstr>The Lysogenic Cycle</vt:lpstr>
      <vt:lpstr>Latency in Eukaryotes</vt:lpstr>
      <vt:lpstr>Latency in Eukaryotes</vt:lpstr>
      <vt:lpstr>Virulence</vt:lpstr>
      <vt:lpstr>Lytic and Lysogenic Cycles </vt:lpstr>
      <vt:lpstr>Replication</vt:lpstr>
      <vt:lpstr>Lytic cycle </vt:lpstr>
      <vt:lpstr>Slide 21</vt:lpstr>
      <vt:lpstr>Lysogenic cycle</vt:lpstr>
      <vt:lpstr>Slide 23</vt:lpstr>
      <vt:lpstr>Common Viruses</vt:lpstr>
      <vt:lpstr>Treatment for Viral Disease</vt:lpstr>
      <vt:lpstr>Vaccines </vt:lpstr>
      <vt:lpstr>Other Viral Treatments</vt:lpstr>
      <vt:lpstr>DNA Viruses</vt:lpstr>
      <vt:lpstr>RNA Virus Pictures</vt:lpstr>
      <vt:lpstr>RNA transforming viruses</vt:lpstr>
      <vt:lpstr>Virusoids, Viroids, Prions</vt:lpstr>
      <vt:lpstr>Plant virology</vt:lpstr>
      <vt:lpstr>Gene Silencing</vt:lpstr>
      <vt:lpstr>Viral Replication</vt:lpstr>
      <vt:lpstr>Replication of Bacteriophages</vt:lpstr>
      <vt:lpstr>Replication of Bacteriophages</vt:lpstr>
      <vt:lpstr>Slide 37</vt:lpstr>
      <vt:lpstr>Phage Growth</vt:lpstr>
      <vt:lpstr>Estimation of Phage Numbers</vt:lpstr>
      <vt:lpstr>Estimation of Phage Numbers</vt:lpstr>
      <vt:lpstr>Lysogeny</vt:lpstr>
      <vt:lpstr>Lysogeny</vt:lpstr>
      <vt:lpstr>Slide 43</vt:lpstr>
      <vt:lpstr>Lysogeny</vt:lpstr>
      <vt:lpstr>Replication of Animal Viruses</vt:lpstr>
      <vt:lpstr>Slide 46</vt:lpstr>
      <vt:lpstr>Replication of Animal Viruses</vt:lpstr>
      <vt:lpstr>Slide 48</vt:lpstr>
      <vt:lpstr>Slide 49</vt:lpstr>
      <vt:lpstr>Culturing Animal Viruses</vt:lpstr>
      <vt:lpstr>Culturing Animal Viruses</vt:lpstr>
      <vt:lpstr>Culturing Animal Viruses</vt:lpstr>
      <vt:lpstr>Culturing Animal Viruses</vt:lpstr>
      <vt:lpstr>Culturing Animal Viruses</vt:lpstr>
      <vt:lpstr>Culturing Animal Viruses</vt:lpstr>
      <vt:lpstr>Culturing Animal Viruses</vt:lpstr>
      <vt:lpstr>Culturing Animal Viruses</vt:lpstr>
      <vt:lpstr>Culturing Animal Viruses</vt:lpstr>
      <vt:lpstr>Culturing Animal Viruses</vt:lpstr>
      <vt:lpstr>Slide 60</vt:lpstr>
      <vt:lpstr>Culturing Animal Viruses</vt:lpstr>
      <vt:lpstr>Culturing Animal Viruses</vt:lpstr>
      <vt:lpstr>Culturing Animal Viruses</vt:lpstr>
      <vt:lpstr>Slide 64</vt:lpstr>
      <vt:lpstr>Viruses and Teratogenesis</vt:lpstr>
      <vt:lpstr>Viruses and Cancer</vt:lpstr>
      <vt:lpstr>Viruses and Cancer</vt:lpstr>
      <vt:lpstr>Viruses and Cancer – Viral Oncogenes</vt:lpstr>
      <vt:lpstr>Virus-Like Agents</vt:lpstr>
      <vt:lpstr>Virus-Like Agents</vt:lpstr>
      <vt:lpstr>Virus-Like Agents</vt:lpstr>
      <vt:lpstr>Virus-Like Agents</vt:lpstr>
      <vt:lpstr>Virus-Like Agents</vt:lpstr>
      <vt:lpstr>Treatment of Animal Viral Infections</vt:lpstr>
      <vt:lpstr>DISTRIBUTION</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 Viroids, and Prions</dc:title>
  <dc:creator>DR.SONAL MISHRA</dc:creator>
  <cp:lastModifiedBy>DR.SONAL MISHRA</cp:lastModifiedBy>
  <cp:revision>18</cp:revision>
  <dcterms:created xsi:type="dcterms:W3CDTF">2006-08-16T00:00:00Z</dcterms:created>
  <dcterms:modified xsi:type="dcterms:W3CDTF">2026-06-25T05:03:14Z</dcterms:modified>
</cp:coreProperties>
</file>